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04" r:id="rId3"/>
    <p:sldMasterId id="2147483748" r:id="rId4"/>
    <p:sldMasterId id="2147483760" r:id="rId5"/>
  </p:sldMasterIdLst>
  <p:notesMasterIdLst>
    <p:notesMasterId r:id="rId58"/>
  </p:notesMasterIdLst>
  <p:handoutMasterIdLst>
    <p:handoutMasterId r:id="rId59"/>
  </p:handoutMasterIdLst>
  <p:sldIdLst>
    <p:sldId id="257" r:id="rId6"/>
    <p:sldId id="347" r:id="rId7"/>
    <p:sldId id="385" r:id="rId8"/>
    <p:sldId id="386" r:id="rId9"/>
    <p:sldId id="387" r:id="rId10"/>
    <p:sldId id="388" r:id="rId11"/>
    <p:sldId id="389" r:id="rId12"/>
    <p:sldId id="390" r:id="rId13"/>
    <p:sldId id="391" r:id="rId14"/>
    <p:sldId id="392"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393" r:id="rId47"/>
    <p:sldId id="394" r:id="rId48"/>
    <p:sldId id="395" r:id="rId49"/>
    <p:sldId id="396" r:id="rId50"/>
    <p:sldId id="397" r:id="rId51"/>
    <p:sldId id="398" r:id="rId52"/>
    <p:sldId id="399" r:id="rId53"/>
    <p:sldId id="400" r:id="rId54"/>
    <p:sldId id="401" r:id="rId55"/>
    <p:sldId id="402" r:id="rId56"/>
    <p:sldId id="403" r:id="rId57"/>
  </p:sldIdLst>
  <p:sldSz cx="16257588" cy="9144000"/>
  <p:notesSz cx="6858000" cy="9144000"/>
  <p:defaultTex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462">
          <p15:clr>
            <a:srgbClr val="A4A3A4"/>
          </p15:clr>
        </p15:guide>
        <p15:guide id="2" pos="434">
          <p15:clr>
            <a:srgbClr val="A4A3A4"/>
          </p15:clr>
        </p15:guide>
        <p15:guide id="3" pos="5120">
          <p15:clr>
            <a:srgbClr val="A4A3A4"/>
          </p15:clr>
        </p15:guide>
        <p15:guide id="4" pos="9144">
          <p15:clr>
            <a:srgbClr val="A4A3A4"/>
          </p15:clr>
        </p15:guide>
        <p15:guide id="5" pos="12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62"/>
    <a:srgbClr val="D5000E"/>
    <a:srgbClr val="515359"/>
    <a:srgbClr val="FFDC00"/>
    <a:srgbClr val="96CC28"/>
    <a:srgbClr val="7533A6"/>
    <a:srgbClr val="00998E"/>
    <a:srgbClr val="3340CC"/>
    <a:srgbClr val="A6000B"/>
    <a:srgbClr val="686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1" autoAdjust="0"/>
    <p:restoredTop sz="75617" autoAdjust="0"/>
  </p:normalViewPr>
  <p:slideViewPr>
    <p:cSldViewPr>
      <p:cViewPr varScale="1">
        <p:scale>
          <a:sx n="38" d="100"/>
          <a:sy n="38" d="100"/>
        </p:scale>
        <p:origin x="-150" y="-744"/>
      </p:cViewPr>
      <p:guideLst>
        <p:guide orient="horz" pos="5462"/>
        <p:guide pos="434"/>
        <p:guide pos="5120"/>
        <p:guide pos="9144"/>
        <p:guide pos="1295"/>
      </p:guideLst>
    </p:cSldViewPr>
  </p:slideViewPr>
  <p:notesTextViewPr>
    <p:cViewPr>
      <p:scale>
        <a:sx n="1" d="1"/>
        <a:sy n="1" d="1"/>
      </p:scale>
      <p:origin x="0" y="0"/>
    </p:cViewPr>
  </p:notesTextViewPr>
  <p:sorterViewPr>
    <p:cViewPr varScale="1">
      <p:scale>
        <a:sx n="100" d="100"/>
        <a:sy n="100" d="100"/>
      </p:scale>
      <p:origin x="0" y="18144"/>
    </p:cViewPr>
  </p:sorterViewPr>
  <p:notesViewPr>
    <p:cSldViewPr>
      <p:cViewPr varScale="1">
        <p:scale>
          <a:sx n="84" d="100"/>
          <a:sy n="84" d="100"/>
        </p:scale>
        <p:origin x="-2364" y="-90"/>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MIGRATE02\CC_APPSHrHris\HRIS%20Projects%20List\Projects\HR%20Shared%20Services\Statistic%20Reports\Metric%202015%20092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MIGRATE02\CC_APPSHrHris\HRIS%20Projects%20List\Projects\HR%20Shared%20Services\Statistic%20Reports\Metric%202015%20092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MIGRATE02\CC_APPSHrHris\HRIS%20Projects%20List\Projects\HR%20Shared%20Services\Statistic%20Reports\Metric%202015%200925.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MIGRATE02\CC_APPSHrHris\HRIS%20Projects%20List\Projects\HR%20Shared%20Services\Statistic%20Reports\Metric%202015%200925.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Avg Days to Resolve Case, by Tier</a:t>
            </a:r>
          </a:p>
        </c:rich>
      </c:tx>
      <c:layout/>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Summary!$F$5:$F$6</c:f>
              <c:numCache>
                <c:formatCode>0.0</c:formatCode>
                <c:ptCount val="2"/>
                <c:pt idx="0">
                  <c:v>1.803599881971083</c:v>
                </c:pt>
                <c:pt idx="1">
                  <c:v>11.844480257856567</c:v>
                </c:pt>
              </c:numCache>
            </c:numRef>
          </c:val>
        </c:ser>
        <c:dLbls>
          <c:showLegendKey val="0"/>
          <c:showVal val="0"/>
          <c:showCatName val="0"/>
          <c:showSerName val="0"/>
          <c:showPercent val="0"/>
          <c:showBubbleSize val="0"/>
        </c:dLbls>
        <c:gapWidth val="150"/>
        <c:axId val="126440576"/>
        <c:axId val="126442112"/>
      </c:barChart>
      <c:catAx>
        <c:axId val="126440576"/>
        <c:scaling>
          <c:orientation val="minMax"/>
        </c:scaling>
        <c:delete val="0"/>
        <c:axPos val="b"/>
        <c:majorTickMark val="out"/>
        <c:minorTickMark val="none"/>
        <c:tickLblPos val="nextTo"/>
        <c:crossAx val="126442112"/>
        <c:crosses val="autoZero"/>
        <c:auto val="1"/>
        <c:lblAlgn val="ctr"/>
        <c:lblOffset val="100"/>
        <c:noMultiLvlLbl val="0"/>
      </c:catAx>
      <c:valAx>
        <c:axId val="126442112"/>
        <c:scaling>
          <c:orientation val="minMax"/>
        </c:scaling>
        <c:delete val="0"/>
        <c:axPos val="l"/>
        <c:majorGridlines/>
        <c:numFmt formatCode="0.0" sourceLinked="1"/>
        <c:majorTickMark val="out"/>
        <c:minorTickMark val="none"/>
        <c:tickLblPos val="nextTo"/>
        <c:crossAx val="12644057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en-US" dirty="0"/>
              <a:t>Avg Days to Close Case </a:t>
            </a:r>
            <a:r>
              <a:rPr lang="en-US" dirty="0" smtClean="0"/>
              <a:t>by,</a:t>
            </a:r>
            <a:r>
              <a:rPr lang="en-US" baseline="0" dirty="0" smtClean="0"/>
              <a:t> </a:t>
            </a:r>
            <a:r>
              <a:rPr lang="en-US" dirty="0" smtClean="0"/>
              <a:t>Tier </a:t>
            </a:r>
            <a:r>
              <a:rPr lang="en-US" dirty="0"/>
              <a:t>2</a:t>
            </a:r>
          </a:p>
        </c:rich>
      </c:tx>
      <c:layout/>
      <c:overlay val="0"/>
    </c:title>
    <c:autoTitleDeleted val="0"/>
    <c:plotArea>
      <c:layout/>
      <c:barChart>
        <c:barDir val="col"/>
        <c:grouping val="clustered"/>
        <c:varyColors val="0"/>
        <c:ser>
          <c:idx val="0"/>
          <c:order val="0"/>
          <c:tx>
            <c:strRef>
              <c:f>Summary!$F$28</c:f>
              <c:strCache>
                <c:ptCount val="1"/>
                <c:pt idx="0">
                  <c:v>Avg Days to Close Case by Dept, Tier 2</c:v>
                </c:pt>
              </c:strCache>
            </c:strRef>
          </c:tx>
          <c:spPr>
            <a:solidFill>
              <a:schemeClr val="accent1">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Summary!$E$29:$E$41</c:f>
              <c:strCache>
                <c:ptCount val="13"/>
                <c:pt idx="0">
                  <c:v>Benefits Support Services</c:v>
                </c:pt>
                <c:pt idx="1">
                  <c:v>Compensation Support Services</c:v>
                </c:pt>
                <c:pt idx="2">
                  <c:v>HR OTD</c:v>
                </c:pt>
                <c:pt idx="3">
                  <c:v>HRIS Support Services</c:v>
                </c:pt>
                <c:pt idx="4">
                  <c:v>IAH - Business Partner 2</c:v>
                </c:pt>
                <c:pt idx="5">
                  <c:v>IFMC - HR Business Partner 2</c:v>
                </c:pt>
                <c:pt idx="6">
                  <c:v>IFOH - HR Business Partner 2</c:v>
                </c:pt>
                <c:pt idx="7">
                  <c:v>ILH - Business Partner 2</c:v>
                </c:pt>
                <c:pt idx="8">
                  <c:v>IMVH - Business Partner 2</c:v>
                </c:pt>
                <c:pt idx="9">
                  <c:v>Payroll Support Services</c:v>
                </c:pt>
                <c:pt idx="10">
                  <c:v>Recruitment Support Services</c:v>
                </c:pt>
                <c:pt idx="11">
                  <c:v>SO - HR Business Partner 2</c:v>
                </c:pt>
                <c:pt idx="12">
                  <c:v>Workers Compensation</c:v>
                </c:pt>
              </c:strCache>
            </c:strRef>
          </c:cat>
          <c:val>
            <c:numRef>
              <c:f>Summary!$F$29:$F$41</c:f>
              <c:numCache>
                <c:formatCode>0.0</c:formatCode>
                <c:ptCount val="13"/>
                <c:pt idx="0">
                  <c:v>2.9550561797752808</c:v>
                </c:pt>
                <c:pt idx="1">
                  <c:v>31.110032362459545</c:v>
                </c:pt>
                <c:pt idx="2">
                  <c:v>7.1764705882352944</c:v>
                </c:pt>
                <c:pt idx="3">
                  <c:v>7.6516023007395235</c:v>
                </c:pt>
                <c:pt idx="4">
                  <c:v>8.9411764705882355</c:v>
                </c:pt>
                <c:pt idx="5">
                  <c:v>11.981818181818182</c:v>
                </c:pt>
                <c:pt idx="6">
                  <c:v>10.777777777777779</c:v>
                </c:pt>
                <c:pt idx="7">
                  <c:v>19.833333333333332</c:v>
                </c:pt>
                <c:pt idx="8">
                  <c:v>29.891891891891891</c:v>
                </c:pt>
                <c:pt idx="9">
                  <c:v>3.1673306772908365</c:v>
                </c:pt>
                <c:pt idx="10">
                  <c:v>65</c:v>
                </c:pt>
                <c:pt idx="11">
                  <c:v>18.382550335570471</c:v>
                </c:pt>
                <c:pt idx="12">
                  <c:v>0</c:v>
                </c:pt>
              </c:numCache>
            </c:numRef>
          </c:val>
        </c:ser>
        <c:dLbls>
          <c:showLegendKey val="0"/>
          <c:showVal val="0"/>
          <c:showCatName val="0"/>
          <c:showSerName val="0"/>
          <c:showPercent val="0"/>
          <c:showBubbleSize val="0"/>
        </c:dLbls>
        <c:gapWidth val="150"/>
        <c:axId val="126290944"/>
        <c:axId val="126305024"/>
      </c:barChart>
      <c:catAx>
        <c:axId val="126290944"/>
        <c:scaling>
          <c:orientation val="minMax"/>
        </c:scaling>
        <c:delete val="0"/>
        <c:axPos val="b"/>
        <c:numFmt formatCode="General" sourceLinked="0"/>
        <c:majorTickMark val="out"/>
        <c:minorTickMark val="none"/>
        <c:tickLblPos val="nextTo"/>
        <c:crossAx val="126305024"/>
        <c:crosses val="autoZero"/>
        <c:auto val="1"/>
        <c:lblAlgn val="ctr"/>
        <c:lblOffset val="100"/>
        <c:noMultiLvlLbl val="0"/>
      </c:catAx>
      <c:valAx>
        <c:axId val="126305024"/>
        <c:scaling>
          <c:orientation val="minMax"/>
        </c:scaling>
        <c:delete val="0"/>
        <c:axPos val="l"/>
        <c:majorGridlines/>
        <c:numFmt formatCode="0.0" sourceLinked="1"/>
        <c:majorTickMark val="out"/>
        <c:minorTickMark val="none"/>
        <c:tickLblPos val="nextTo"/>
        <c:crossAx val="12629094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KB Survey by Area Name</a:t>
            </a:r>
          </a:p>
        </c:rich>
      </c:tx>
      <c:layout/>
      <c:overlay val="0"/>
    </c:title>
    <c:autoTitleDeleted val="0"/>
    <c:plotArea>
      <c:layout/>
      <c:barChart>
        <c:barDir val="col"/>
        <c:grouping val="clustered"/>
        <c:varyColors val="0"/>
        <c:ser>
          <c:idx val="0"/>
          <c:order val="0"/>
          <c:tx>
            <c:strRef>
              <c:f>Summary!$C$106</c:f>
              <c:strCache>
                <c:ptCount val="1"/>
                <c:pt idx="0">
                  <c:v>Surveys complete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Summary!$B$107:$B$121</c:f>
              <c:strCache>
                <c:ptCount val="15"/>
                <c:pt idx="0">
                  <c:v>Benefits</c:v>
                </c:pt>
                <c:pt idx="1">
                  <c:v>Career</c:v>
                </c:pt>
                <c:pt idx="2">
                  <c:v>Employment</c:v>
                </c:pt>
                <c:pt idx="3">
                  <c:v>Government</c:v>
                </c:pt>
                <c:pt idx="4">
                  <c:v>Integration</c:v>
                </c:pt>
                <c:pt idx="5">
                  <c:v>Leave and Time Off</c:v>
                </c:pt>
                <c:pt idx="6">
                  <c:v>Life Events</c:v>
                </c:pt>
                <c:pt idx="7">
                  <c:v>Main</c:v>
                </c:pt>
                <c:pt idx="8">
                  <c:v>New Hire</c:v>
                </c:pt>
                <c:pt idx="9">
                  <c:v>Onboarding</c:v>
                </c:pt>
                <c:pt idx="10">
                  <c:v>Pay</c:v>
                </c:pt>
                <c:pt idx="11">
                  <c:v>Performance Management</c:v>
                </c:pt>
                <c:pt idx="12">
                  <c:v>Policies</c:v>
                </c:pt>
                <c:pt idx="13">
                  <c:v>Recruitment</c:v>
                </c:pt>
                <c:pt idx="14">
                  <c:v>Wellness</c:v>
                </c:pt>
              </c:strCache>
            </c:strRef>
          </c:cat>
          <c:val>
            <c:numRef>
              <c:f>Summary!$C$107:$C$121</c:f>
              <c:numCache>
                <c:formatCode>General</c:formatCode>
                <c:ptCount val="15"/>
                <c:pt idx="0">
                  <c:v>148</c:v>
                </c:pt>
                <c:pt idx="1">
                  <c:v>69</c:v>
                </c:pt>
                <c:pt idx="2">
                  <c:v>261</c:v>
                </c:pt>
                <c:pt idx="3">
                  <c:v>8</c:v>
                </c:pt>
                <c:pt idx="4">
                  <c:v>1</c:v>
                </c:pt>
                <c:pt idx="5">
                  <c:v>258</c:v>
                </c:pt>
                <c:pt idx="6">
                  <c:v>81</c:v>
                </c:pt>
                <c:pt idx="7">
                  <c:v>362</c:v>
                </c:pt>
                <c:pt idx="8">
                  <c:v>60</c:v>
                </c:pt>
                <c:pt idx="9">
                  <c:v>1</c:v>
                </c:pt>
                <c:pt idx="10">
                  <c:v>75</c:v>
                </c:pt>
                <c:pt idx="11">
                  <c:v>25</c:v>
                </c:pt>
                <c:pt idx="12">
                  <c:v>10</c:v>
                </c:pt>
                <c:pt idx="13">
                  <c:v>18</c:v>
                </c:pt>
                <c:pt idx="14">
                  <c:v>11</c:v>
                </c:pt>
              </c:numCache>
            </c:numRef>
          </c:val>
        </c:ser>
        <c:dLbls>
          <c:showLegendKey val="0"/>
          <c:showVal val="0"/>
          <c:showCatName val="0"/>
          <c:showSerName val="0"/>
          <c:showPercent val="0"/>
          <c:showBubbleSize val="0"/>
        </c:dLbls>
        <c:gapWidth val="150"/>
        <c:axId val="126338944"/>
        <c:axId val="126340480"/>
      </c:barChart>
      <c:catAx>
        <c:axId val="126338944"/>
        <c:scaling>
          <c:orientation val="minMax"/>
        </c:scaling>
        <c:delete val="0"/>
        <c:axPos val="b"/>
        <c:numFmt formatCode="General" sourceLinked="0"/>
        <c:majorTickMark val="out"/>
        <c:minorTickMark val="none"/>
        <c:tickLblPos val="nextTo"/>
        <c:crossAx val="126340480"/>
        <c:crosses val="autoZero"/>
        <c:auto val="1"/>
        <c:lblAlgn val="ctr"/>
        <c:lblOffset val="100"/>
        <c:noMultiLvlLbl val="0"/>
      </c:catAx>
      <c:valAx>
        <c:axId val="126340480"/>
        <c:scaling>
          <c:orientation val="minMax"/>
        </c:scaling>
        <c:delete val="0"/>
        <c:axPos val="l"/>
        <c:majorGridlines/>
        <c:numFmt formatCode="General" sourceLinked="1"/>
        <c:majorTickMark val="out"/>
        <c:minorTickMark val="none"/>
        <c:tickLblPos val="nextTo"/>
        <c:crossAx val="12633894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Summary!$F$84</c:f>
              <c:strCache>
                <c:ptCount val="1"/>
                <c:pt idx="0">
                  <c:v>Cases With Surveys Completed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Summary!$E$85:$E$100</c:f>
              <c:strCache>
                <c:ptCount val="16"/>
                <c:pt idx="0">
                  <c:v>Badge Form</c:v>
                </c:pt>
                <c:pt idx="1">
                  <c:v>Benefits</c:v>
                </c:pt>
                <c:pt idx="2">
                  <c:v>Compensation/Pay</c:v>
                </c:pt>
                <c:pt idx="3">
                  <c:v>Employee Health &amp; Workers Comp</c:v>
                </c:pt>
                <c:pt idx="4">
                  <c:v>Employee Profile</c:v>
                </c:pt>
                <c:pt idx="5">
                  <c:v>General HR Questions</c:v>
                </c:pt>
                <c:pt idx="6">
                  <c:v>HR System Access</c:v>
                </c:pt>
                <c:pt idx="7">
                  <c:v>InovaPass / Timeclock  Badge</c:v>
                </c:pt>
                <c:pt idx="8">
                  <c:v>Offboarding</c:v>
                </c:pt>
                <c:pt idx="9">
                  <c:v>Onboarding</c:v>
                </c:pt>
                <c:pt idx="10">
                  <c:v>Organization Training &amp; Development</c:v>
                </c:pt>
                <c:pt idx="11">
                  <c:v>Payroll</c:v>
                </c:pt>
                <c:pt idx="12">
                  <c:v>Performance Evaluations</c:v>
                </c:pt>
                <c:pt idx="13">
                  <c:v>Recruitment/ICC</c:v>
                </c:pt>
                <c:pt idx="14">
                  <c:v>Wellness</c:v>
                </c:pt>
                <c:pt idx="15">
                  <c:v>Workplace Issues</c:v>
                </c:pt>
              </c:strCache>
            </c:strRef>
          </c:cat>
          <c:val>
            <c:numRef>
              <c:f>Summary!$F$85:$F$100</c:f>
              <c:numCache>
                <c:formatCode>General</c:formatCode>
                <c:ptCount val="16"/>
                <c:pt idx="0">
                  <c:v>3</c:v>
                </c:pt>
                <c:pt idx="1">
                  <c:v>33</c:v>
                </c:pt>
                <c:pt idx="2">
                  <c:v>16</c:v>
                </c:pt>
                <c:pt idx="3">
                  <c:v>1</c:v>
                </c:pt>
                <c:pt idx="4">
                  <c:v>20</c:v>
                </c:pt>
                <c:pt idx="5">
                  <c:v>27</c:v>
                </c:pt>
                <c:pt idx="6">
                  <c:v>3</c:v>
                </c:pt>
                <c:pt idx="7">
                  <c:v>2</c:v>
                </c:pt>
                <c:pt idx="8">
                  <c:v>5</c:v>
                </c:pt>
                <c:pt idx="9">
                  <c:v>21</c:v>
                </c:pt>
                <c:pt idx="10">
                  <c:v>1</c:v>
                </c:pt>
                <c:pt idx="11">
                  <c:v>13</c:v>
                </c:pt>
                <c:pt idx="12">
                  <c:v>2</c:v>
                </c:pt>
                <c:pt idx="13">
                  <c:v>5</c:v>
                </c:pt>
                <c:pt idx="14">
                  <c:v>5</c:v>
                </c:pt>
                <c:pt idx="15">
                  <c:v>1</c:v>
                </c:pt>
              </c:numCache>
            </c:numRef>
          </c:val>
        </c:ser>
        <c:dLbls>
          <c:showLegendKey val="0"/>
          <c:showVal val="0"/>
          <c:showCatName val="0"/>
          <c:showSerName val="0"/>
          <c:showPercent val="0"/>
          <c:showBubbleSize val="0"/>
        </c:dLbls>
        <c:gapWidth val="150"/>
        <c:axId val="126509056"/>
        <c:axId val="126510592"/>
      </c:barChart>
      <c:catAx>
        <c:axId val="126509056"/>
        <c:scaling>
          <c:orientation val="minMax"/>
        </c:scaling>
        <c:delete val="0"/>
        <c:axPos val="b"/>
        <c:numFmt formatCode="General" sourceLinked="0"/>
        <c:majorTickMark val="out"/>
        <c:minorTickMark val="none"/>
        <c:tickLblPos val="nextTo"/>
        <c:crossAx val="126510592"/>
        <c:crosses val="autoZero"/>
        <c:auto val="1"/>
        <c:lblAlgn val="ctr"/>
        <c:lblOffset val="100"/>
        <c:noMultiLvlLbl val="0"/>
      </c:catAx>
      <c:valAx>
        <c:axId val="126510592"/>
        <c:scaling>
          <c:orientation val="minMax"/>
        </c:scaling>
        <c:delete val="0"/>
        <c:axPos val="l"/>
        <c:majorGridlines/>
        <c:numFmt formatCode="General" sourceLinked="1"/>
        <c:majorTickMark val="out"/>
        <c:minorTickMark val="none"/>
        <c:tickLblPos val="nextTo"/>
        <c:crossAx val="12650905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3D4F3-3E37-4FFB-8FD9-B7EEEBAF44E9}"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431110EF-A7EB-48DD-A693-5EB552FE6F6E}">
      <dgm:prSet phldrT="[Text]"/>
      <dgm:spPr/>
      <dgm:t>
        <a:bodyPr/>
        <a:lstStyle/>
        <a:p>
          <a:r>
            <a:rPr lang="en-US" dirty="0" smtClean="0">
              <a:latin typeface="+mj-lt"/>
            </a:rPr>
            <a:t>What is the biggest challenge you face in your job today?</a:t>
          </a:r>
          <a:endParaRPr lang="en-US" dirty="0"/>
        </a:p>
      </dgm:t>
    </dgm:pt>
    <dgm:pt modelId="{A5E488E3-F960-4686-9737-ADD998F233F7}" type="parTrans" cxnId="{F2843347-72B6-4E7F-ACE0-89C7380BA11A}">
      <dgm:prSet/>
      <dgm:spPr/>
      <dgm:t>
        <a:bodyPr/>
        <a:lstStyle/>
        <a:p>
          <a:endParaRPr lang="en-US"/>
        </a:p>
      </dgm:t>
    </dgm:pt>
    <dgm:pt modelId="{FE4CC65A-C25A-414A-82C8-D8604A9365E9}" type="sibTrans" cxnId="{F2843347-72B6-4E7F-ACE0-89C7380BA11A}">
      <dgm:prSet/>
      <dgm:spPr/>
      <dgm:t>
        <a:bodyPr/>
        <a:lstStyle/>
        <a:p>
          <a:endParaRPr lang="en-US"/>
        </a:p>
      </dgm:t>
    </dgm:pt>
    <dgm:pt modelId="{1677D544-8C96-4856-81C7-CA625B3CF089}">
      <dgm:prSet phldrT="[Text]" phldr="1"/>
      <dgm:spPr/>
      <dgm:t>
        <a:bodyPr/>
        <a:lstStyle/>
        <a:p>
          <a:endParaRPr lang="en-US" dirty="0"/>
        </a:p>
      </dgm:t>
    </dgm:pt>
    <dgm:pt modelId="{FBD91B63-4188-4FE9-B2FB-92B0FC367C53}" type="parTrans" cxnId="{179D48F3-90E9-41AA-8DA8-FB4642E01D35}">
      <dgm:prSet/>
      <dgm:spPr/>
      <dgm:t>
        <a:bodyPr/>
        <a:lstStyle/>
        <a:p>
          <a:endParaRPr lang="en-US"/>
        </a:p>
      </dgm:t>
    </dgm:pt>
    <dgm:pt modelId="{42B2FFEF-D2E6-4FDF-8DE4-866328D575F6}" type="sibTrans" cxnId="{179D48F3-90E9-41AA-8DA8-FB4642E01D35}">
      <dgm:prSet/>
      <dgm:spPr/>
      <dgm:t>
        <a:bodyPr/>
        <a:lstStyle/>
        <a:p>
          <a:endParaRPr lang="en-US"/>
        </a:p>
      </dgm:t>
    </dgm:pt>
    <dgm:pt modelId="{D3E15630-671F-4867-A95B-7925555F94A9}">
      <dgm:prSet phldrT="[Text]" phldr="1"/>
      <dgm:spPr/>
      <dgm:t>
        <a:bodyPr/>
        <a:lstStyle/>
        <a:p>
          <a:endParaRPr lang="en-US" dirty="0"/>
        </a:p>
      </dgm:t>
    </dgm:pt>
    <dgm:pt modelId="{50923F9D-6E6F-43A3-9B90-605E39C45C38}" type="parTrans" cxnId="{613F29DC-26CA-41E7-8C2A-4C6B98A704FA}">
      <dgm:prSet/>
      <dgm:spPr/>
      <dgm:t>
        <a:bodyPr/>
        <a:lstStyle/>
        <a:p>
          <a:endParaRPr lang="en-US"/>
        </a:p>
      </dgm:t>
    </dgm:pt>
    <dgm:pt modelId="{86EC4705-7986-4F8F-996E-010C48D1B6D8}" type="sibTrans" cxnId="{613F29DC-26CA-41E7-8C2A-4C6B98A704FA}">
      <dgm:prSet/>
      <dgm:spPr/>
      <dgm:t>
        <a:bodyPr/>
        <a:lstStyle/>
        <a:p>
          <a:endParaRPr lang="en-US"/>
        </a:p>
      </dgm:t>
    </dgm:pt>
    <dgm:pt modelId="{06115FDB-2F79-4DA5-A7DB-66CA493FA982}" type="pres">
      <dgm:prSet presAssocID="{B8D3D4F3-3E37-4FFB-8FD9-B7EEEBAF44E9}" presName="Name0" presStyleCnt="0">
        <dgm:presLayoutVars>
          <dgm:chMax val="1"/>
          <dgm:chPref val="1"/>
        </dgm:presLayoutVars>
      </dgm:prSet>
      <dgm:spPr/>
      <dgm:t>
        <a:bodyPr/>
        <a:lstStyle/>
        <a:p>
          <a:endParaRPr lang="en-US"/>
        </a:p>
      </dgm:t>
    </dgm:pt>
    <dgm:pt modelId="{26A5E7A5-465C-4A4D-BC34-DBD69CCFAD6D}" type="pres">
      <dgm:prSet presAssocID="{431110EF-A7EB-48DD-A693-5EB552FE6F6E}" presName="Parent" presStyleLbl="node0" presStyleIdx="0" presStyleCnt="1" custLinFactNeighborY="927">
        <dgm:presLayoutVars>
          <dgm:chMax val="5"/>
          <dgm:chPref val="5"/>
        </dgm:presLayoutVars>
      </dgm:prSet>
      <dgm:spPr/>
      <dgm:t>
        <a:bodyPr/>
        <a:lstStyle/>
        <a:p>
          <a:endParaRPr lang="en-US"/>
        </a:p>
      </dgm:t>
    </dgm:pt>
    <dgm:pt modelId="{A31DC4A2-CAF9-475E-A77B-8CDC704CDA0A}" type="pres">
      <dgm:prSet presAssocID="{431110EF-A7EB-48DD-A693-5EB552FE6F6E}" presName="Accent1" presStyleLbl="node1" presStyleIdx="0" presStyleCnt="13"/>
      <dgm:spPr/>
    </dgm:pt>
    <dgm:pt modelId="{09DB9258-943A-44CC-8413-38ED0D1FBB75}" type="pres">
      <dgm:prSet presAssocID="{431110EF-A7EB-48DD-A693-5EB552FE6F6E}" presName="Accent2" presStyleLbl="node1" presStyleIdx="1" presStyleCnt="13"/>
      <dgm:spPr/>
    </dgm:pt>
    <dgm:pt modelId="{A0A5B5BD-995D-40D8-B489-267A881CC02A}" type="pres">
      <dgm:prSet presAssocID="{431110EF-A7EB-48DD-A693-5EB552FE6F6E}" presName="Accent3" presStyleLbl="node1" presStyleIdx="2" presStyleCnt="13"/>
      <dgm:spPr/>
    </dgm:pt>
    <dgm:pt modelId="{5BB0E2F4-AA88-4CD3-BC08-F37AC197C541}" type="pres">
      <dgm:prSet presAssocID="{431110EF-A7EB-48DD-A693-5EB552FE6F6E}" presName="Accent4" presStyleLbl="node1" presStyleIdx="3" presStyleCnt="13"/>
      <dgm:spPr/>
    </dgm:pt>
    <dgm:pt modelId="{742FDACD-6FA4-4CA2-B684-D8D426E318B0}" type="pres">
      <dgm:prSet presAssocID="{431110EF-A7EB-48DD-A693-5EB552FE6F6E}" presName="Accent5" presStyleLbl="node1" presStyleIdx="4" presStyleCnt="13"/>
      <dgm:spPr/>
    </dgm:pt>
    <dgm:pt modelId="{6AC6D0FC-96A0-4981-B47B-F846B10B2B80}" type="pres">
      <dgm:prSet presAssocID="{431110EF-A7EB-48DD-A693-5EB552FE6F6E}" presName="Accent6" presStyleLbl="node1" presStyleIdx="5" presStyleCnt="13"/>
      <dgm:spPr/>
    </dgm:pt>
    <dgm:pt modelId="{C060D42D-54FE-4BC8-80C9-E57E8C5D3A7E}" type="pres">
      <dgm:prSet presAssocID="{1677D544-8C96-4856-81C7-CA625B3CF089}" presName="Child1" presStyleLbl="node1" presStyleIdx="6" presStyleCnt="13">
        <dgm:presLayoutVars>
          <dgm:chMax val="0"/>
          <dgm:chPref val="0"/>
        </dgm:presLayoutVars>
      </dgm:prSet>
      <dgm:spPr/>
      <dgm:t>
        <a:bodyPr/>
        <a:lstStyle/>
        <a:p>
          <a:endParaRPr lang="en-US"/>
        </a:p>
      </dgm:t>
    </dgm:pt>
    <dgm:pt modelId="{292F3D1D-CA36-47BC-8BB6-7EFF120056B9}" type="pres">
      <dgm:prSet presAssocID="{1677D544-8C96-4856-81C7-CA625B3CF089}" presName="Accent7" presStyleCnt="0"/>
      <dgm:spPr/>
    </dgm:pt>
    <dgm:pt modelId="{5505FA74-8584-4768-88BF-906B9CA2A6CD}" type="pres">
      <dgm:prSet presAssocID="{1677D544-8C96-4856-81C7-CA625B3CF089}" presName="AccentHold1" presStyleLbl="node1" presStyleIdx="7" presStyleCnt="13"/>
      <dgm:spPr/>
    </dgm:pt>
    <dgm:pt modelId="{A5A18C7B-6AD8-4E00-A7D9-B439F7A14AAA}" type="pres">
      <dgm:prSet presAssocID="{1677D544-8C96-4856-81C7-CA625B3CF089}" presName="Accent8" presStyleCnt="0"/>
      <dgm:spPr/>
    </dgm:pt>
    <dgm:pt modelId="{11959C02-EC54-41BD-87BD-8FCAC2E125A0}" type="pres">
      <dgm:prSet presAssocID="{1677D544-8C96-4856-81C7-CA625B3CF089}" presName="AccentHold2" presStyleLbl="node1" presStyleIdx="8" presStyleCnt="13"/>
      <dgm:spPr/>
    </dgm:pt>
    <dgm:pt modelId="{9C865F14-D8DA-47B4-A865-8ABDF1439DA4}" type="pres">
      <dgm:prSet presAssocID="{D3E15630-671F-4867-A95B-7925555F94A9}" presName="Child2" presStyleLbl="node1" presStyleIdx="9" presStyleCnt="13">
        <dgm:presLayoutVars>
          <dgm:chMax val="0"/>
          <dgm:chPref val="0"/>
        </dgm:presLayoutVars>
      </dgm:prSet>
      <dgm:spPr/>
      <dgm:t>
        <a:bodyPr/>
        <a:lstStyle/>
        <a:p>
          <a:endParaRPr lang="en-US"/>
        </a:p>
      </dgm:t>
    </dgm:pt>
    <dgm:pt modelId="{A2AB0628-3D95-4C01-98CE-98379161BA0C}" type="pres">
      <dgm:prSet presAssocID="{D3E15630-671F-4867-A95B-7925555F94A9}" presName="Accent9" presStyleCnt="0"/>
      <dgm:spPr/>
    </dgm:pt>
    <dgm:pt modelId="{442C8EF2-94F1-43D1-9C5B-686B7E3E4855}" type="pres">
      <dgm:prSet presAssocID="{D3E15630-671F-4867-A95B-7925555F94A9}" presName="AccentHold1" presStyleLbl="node1" presStyleIdx="10" presStyleCnt="13"/>
      <dgm:spPr/>
    </dgm:pt>
    <dgm:pt modelId="{C32C42F7-6B1D-45AB-8831-3A7958476446}" type="pres">
      <dgm:prSet presAssocID="{D3E15630-671F-4867-A95B-7925555F94A9}" presName="Accent10" presStyleCnt="0"/>
      <dgm:spPr/>
    </dgm:pt>
    <dgm:pt modelId="{65E0EE00-27E5-44A1-B0F0-09A19C460A5B}" type="pres">
      <dgm:prSet presAssocID="{D3E15630-671F-4867-A95B-7925555F94A9}" presName="AccentHold2" presStyleLbl="node1" presStyleIdx="11" presStyleCnt="13"/>
      <dgm:spPr/>
    </dgm:pt>
    <dgm:pt modelId="{C627FD3C-F827-4453-882E-132325899DAF}" type="pres">
      <dgm:prSet presAssocID="{D3E15630-671F-4867-A95B-7925555F94A9}" presName="Accent11" presStyleCnt="0"/>
      <dgm:spPr/>
    </dgm:pt>
    <dgm:pt modelId="{8455D9E2-CF78-44A6-A59B-6797E73EBBC6}" type="pres">
      <dgm:prSet presAssocID="{D3E15630-671F-4867-A95B-7925555F94A9}" presName="AccentHold3" presStyleLbl="node1" presStyleIdx="12" presStyleCnt="13"/>
      <dgm:spPr/>
    </dgm:pt>
  </dgm:ptLst>
  <dgm:cxnLst>
    <dgm:cxn modelId="{179D48F3-90E9-41AA-8DA8-FB4642E01D35}" srcId="{431110EF-A7EB-48DD-A693-5EB552FE6F6E}" destId="{1677D544-8C96-4856-81C7-CA625B3CF089}" srcOrd="0" destOrd="0" parTransId="{FBD91B63-4188-4FE9-B2FB-92B0FC367C53}" sibTransId="{42B2FFEF-D2E6-4FDF-8DE4-866328D575F6}"/>
    <dgm:cxn modelId="{F2843347-72B6-4E7F-ACE0-89C7380BA11A}" srcId="{B8D3D4F3-3E37-4FFB-8FD9-B7EEEBAF44E9}" destId="{431110EF-A7EB-48DD-A693-5EB552FE6F6E}" srcOrd="0" destOrd="0" parTransId="{A5E488E3-F960-4686-9737-ADD998F233F7}" sibTransId="{FE4CC65A-C25A-414A-82C8-D8604A9365E9}"/>
    <dgm:cxn modelId="{A568BA04-A0C8-4545-B3C8-89A8F632C8AC}" type="presOf" srcId="{1677D544-8C96-4856-81C7-CA625B3CF089}" destId="{C060D42D-54FE-4BC8-80C9-E57E8C5D3A7E}" srcOrd="0" destOrd="0" presId="urn:microsoft.com/office/officeart/2009/3/layout/CircleRelationship"/>
    <dgm:cxn modelId="{50EBE7C3-CA90-4D41-B5D4-66354AED4E07}" type="presOf" srcId="{D3E15630-671F-4867-A95B-7925555F94A9}" destId="{9C865F14-D8DA-47B4-A865-8ABDF1439DA4}" srcOrd="0" destOrd="0" presId="urn:microsoft.com/office/officeart/2009/3/layout/CircleRelationship"/>
    <dgm:cxn modelId="{613F29DC-26CA-41E7-8C2A-4C6B98A704FA}" srcId="{431110EF-A7EB-48DD-A693-5EB552FE6F6E}" destId="{D3E15630-671F-4867-A95B-7925555F94A9}" srcOrd="1" destOrd="0" parTransId="{50923F9D-6E6F-43A3-9B90-605E39C45C38}" sibTransId="{86EC4705-7986-4F8F-996E-010C48D1B6D8}"/>
    <dgm:cxn modelId="{754EC61D-0A10-48E5-8644-50DB556BE767}" type="presOf" srcId="{431110EF-A7EB-48DD-A693-5EB552FE6F6E}" destId="{26A5E7A5-465C-4A4D-BC34-DBD69CCFAD6D}" srcOrd="0" destOrd="0" presId="urn:microsoft.com/office/officeart/2009/3/layout/CircleRelationship"/>
    <dgm:cxn modelId="{DE148AB8-7F6C-48BC-BF10-11BB640C98FA}" type="presOf" srcId="{B8D3D4F3-3E37-4FFB-8FD9-B7EEEBAF44E9}" destId="{06115FDB-2F79-4DA5-A7DB-66CA493FA982}" srcOrd="0" destOrd="0" presId="urn:microsoft.com/office/officeart/2009/3/layout/CircleRelationship"/>
    <dgm:cxn modelId="{CFD41BE4-D1E5-46EC-9FC3-6063139AF09C}" type="presParOf" srcId="{06115FDB-2F79-4DA5-A7DB-66CA493FA982}" destId="{26A5E7A5-465C-4A4D-BC34-DBD69CCFAD6D}" srcOrd="0" destOrd="0" presId="urn:microsoft.com/office/officeart/2009/3/layout/CircleRelationship"/>
    <dgm:cxn modelId="{7DB16529-6893-4F10-81DE-4243CFD769D8}" type="presParOf" srcId="{06115FDB-2F79-4DA5-A7DB-66CA493FA982}" destId="{A31DC4A2-CAF9-475E-A77B-8CDC704CDA0A}" srcOrd="1" destOrd="0" presId="urn:microsoft.com/office/officeart/2009/3/layout/CircleRelationship"/>
    <dgm:cxn modelId="{55C65C40-22D4-4BB5-87D2-5BA04A921E91}" type="presParOf" srcId="{06115FDB-2F79-4DA5-A7DB-66CA493FA982}" destId="{09DB9258-943A-44CC-8413-38ED0D1FBB75}" srcOrd="2" destOrd="0" presId="urn:microsoft.com/office/officeart/2009/3/layout/CircleRelationship"/>
    <dgm:cxn modelId="{2A1E3F75-6691-4C33-9CDC-1102CE581540}" type="presParOf" srcId="{06115FDB-2F79-4DA5-A7DB-66CA493FA982}" destId="{A0A5B5BD-995D-40D8-B489-267A881CC02A}" srcOrd="3" destOrd="0" presId="urn:microsoft.com/office/officeart/2009/3/layout/CircleRelationship"/>
    <dgm:cxn modelId="{77020CE4-1A5B-4C8B-8CA2-2B63E58C021E}" type="presParOf" srcId="{06115FDB-2F79-4DA5-A7DB-66CA493FA982}" destId="{5BB0E2F4-AA88-4CD3-BC08-F37AC197C541}" srcOrd="4" destOrd="0" presId="urn:microsoft.com/office/officeart/2009/3/layout/CircleRelationship"/>
    <dgm:cxn modelId="{34C2A76C-6055-46CD-A1BA-57E1BAFEDE6D}" type="presParOf" srcId="{06115FDB-2F79-4DA5-A7DB-66CA493FA982}" destId="{742FDACD-6FA4-4CA2-B684-D8D426E318B0}" srcOrd="5" destOrd="0" presId="urn:microsoft.com/office/officeart/2009/3/layout/CircleRelationship"/>
    <dgm:cxn modelId="{34814AF5-555D-49DA-AD09-F7745A164C32}" type="presParOf" srcId="{06115FDB-2F79-4DA5-A7DB-66CA493FA982}" destId="{6AC6D0FC-96A0-4981-B47B-F846B10B2B80}" srcOrd="6" destOrd="0" presId="urn:microsoft.com/office/officeart/2009/3/layout/CircleRelationship"/>
    <dgm:cxn modelId="{C00DC637-ED38-4867-A656-CC5D005A4AF4}" type="presParOf" srcId="{06115FDB-2F79-4DA5-A7DB-66CA493FA982}" destId="{C060D42D-54FE-4BC8-80C9-E57E8C5D3A7E}" srcOrd="7" destOrd="0" presId="urn:microsoft.com/office/officeart/2009/3/layout/CircleRelationship"/>
    <dgm:cxn modelId="{7261AE2E-16E9-4787-A3F8-3CBA1C3DDAB2}" type="presParOf" srcId="{06115FDB-2F79-4DA5-A7DB-66CA493FA982}" destId="{292F3D1D-CA36-47BC-8BB6-7EFF120056B9}" srcOrd="8" destOrd="0" presId="urn:microsoft.com/office/officeart/2009/3/layout/CircleRelationship"/>
    <dgm:cxn modelId="{A1C4FBAE-C7B5-4E07-A106-218BE08290F8}" type="presParOf" srcId="{292F3D1D-CA36-47BC-8BB6-7EFF120056B9}" destId="{5505FA74-8584-4768-88BF-906B9CA2A6CD}" srcOrd="0" destOrd="0" presId="urn:microsoft.com/office/officeart/2009/3/layout/CircleRelationship"/>
    <dgm:cxn modelId="{409C1918-D38C-4C32-84C7-5EBAFB042E41}" type="presParOf" srcId="{06115FDB-2F79-4DA5-A7DB-66CA493FA982}" destId="{A5A18C7B-6AD8-4E00-A7D9-B439F7A14AAA}" srcOrd="9" destOrd="0" presId="urn:microsoft.com/office/officeart/2009/3/layout/CircleRelationship"/>
    <dgm:cxn modelId="{6DEB178E-4B42-4718-9AB3-A32DCBF0EEDD}" type="presParOf" srcId="{A5A18C7B-6AD8-4E00-A7D9-B439F7A14AAA}" destId="{11959C02-EC54-41BD-87BD-8FCAC2E125A0}" srcOrd="0" destOrd="0" presId="urn:microsoft.com/office/officeart/2009/3/layout/CircleRelationship"/>
    <dgm:cxn modelId="{7707265C-2D2C-4DA3-AE90-A6C4B1F19DB7}" type="presParOf" srcId="{06115FDB-2F79-4DA5-A7DB-66CA493FA982}" destId="{9C865F14-D8DA-47B4-A865-8ABDF1439DA4}" srcOrd="10" destOrd="0" presId="urn:microsoft.com/office/officeart/2009/3/layout/CircleRelationship"/>
    <dgm:cxn modelId="{9AD48BD2-8937-459F-869C-865B096BF262}" type="presParOf" srcId="{06115FDB-2F79-4DA5-A7DB-66CA493FA982}" destId="{A2AB0628-3D95-4C01-98CE-98379161BA0C}" srcOrd="11" destOrd="0" presId="urn:microsoft.com/office/officeart/2009/3/layout/CircleRelationship"/>
    <dgm:cxn modelId="{B28DBC2D-6B75-440F-A773-A59FBA7C20ED}" type="presParOf" srcId="{A2AB0628-3D95-4C01-98CE-98379161BA0C}" destId="{442C8EF2-94F1-43D1-9C5B-686B7E3E4855}" srcOrd="0" destOrd="0" presId="urn:microsoft.com/office/officeart/2009/3/layout/CircleRelationship"/>
    <dgm:cxn modelId="{AF5A608D-DF69-4776-A2DE-84497B49D57B}" type="presParOf" srcId="{06115FDB-2F79-4DA5-A7DB-66CA493FA982}" destId="{C32C42F7-6B1D-45AB-8831-3A7958476446}" srcOrd="12" destOrd="0" presId="urn:microsoft.com/office/officeart/2009/3/layout/CircleRelationship"/>
    <dgm:cxn modelId="{4AE71890-2D3E-4CD6-B74D-96108A153862}" type="presParOf" srcId="{C32C42F7-6B1D-45AB-8831-3A7958476446}" destId="{65E0EE00-27E5-44A1-B0F0-09A19C460A5B}" srcOrd="0" destOrd="0" presId="urn:microsoft.com/office/officeart/2009/3/layout/CircleRelationship"/>
    <dgm:cxn modelId="{619150EB-3C43-49A5-975F-2FA944BFB05A}" type="presParOf" srcId="{06115FDB-2F79-4DA5-A7DB-66CA493FA982}" destId="{C627FD3C-F827-4453-882E-132325899DAF}" srcOrd="13" destOrd="0" presId="urn:microsoft.com/office/officeart/2009/3/layout/CircleRelationship"/>
    <dgm:cxn modelId="{3AA31E50-2DCC-4BF9-9B29-1467F0DE27AA}" type="presParOf" srcId="{C627FD3C-F827-4453-882E-132325899DAF}" destId="{8455D9E2-CF78-44A6-A59B-6797E73EBBC6}"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B6DCB-1D20-4A44-8A88-3D29B120E62A}" type="doc">
      <dgm:prSet loTypeId="urn:microsoft.com/office/officeart/2005/8/layout/hProcess9" loCatId="process" qsTypeId="urn:microsoft.com/office/officeart/2005/8/quickstyle/simple1" qsCatId="simple" csTypeId="urn:microsoft.com/office/officeart/2005/8/colors/colorful1" csCatId="colorful" phldr="1"/>
      <dgm:spPr/>
    </dgm:pt>
    <dgm:pt modelId="{030577D0-A154-4203-8E4C-D318CC145AE9}">
      <dgm:prSet phldrT="[Text]"/>
      <dgm:spPr/>
      <dgm:t>
        <a:bodyPr/>
        <a:lstStyle/>
        <a:p>
          <a:r>
            <a:rPr lang="en-US" dirty="0" smtClean="0"/>
            <a:t>Planning &amp; Launching </a:t>
          </a:r>
          <a:endParaRPr lang="en-US" dirty="0"/>
        </a:p>
      </dgm:t>
    </dgm:pt>
    <dgm:pt modelId="{7E494DFB-2665-4D13-9B5F-F5D20B782FCD}" type="parTrans" cxnId="{7A610057-53DF-4471-8ACF-B60AC778D543}">
      <dgm:prSet/>
      <dgm:spPr/>
      <dgm:t>
        <a:bodyPr/>
        <a:lstStyle/>
        <a:p>
          <a:endParaRPr lang="en-US"/>
        </a:p>
      </dgm:t>
    </dgm:pt>
    <dgm:pt modelId="{4CD5E8E4-89C2-4816-AA94-C9A4E63FCC0B}" type="sibTrans" cxnId="{7A610057-53DF-4471-8ACF-B60AC778D543}">
      <dgm:prSet/>
      <dgm:spPr/>
      <dgm:t>
        <a:bodyPr/>
        <a:lstStyle/>
        <a:p>
          <a:endParaRPr lang="en-US"/>
        </a:p>
      </dgm:t>
    </dgm:pt>
    <dgm:pt modelId="{854BA010-1B6A-4AB3-B12B-3390155C5EA0}">
      <dgm:prSet/>
      <dgm:spPr/>
      <dgm:t>
        <a:bodyPr/>
        <a:lstStyle/>
        <a:p>
          <a:r>
            <a:rPr lang="en-US" smtClean="0"/>
            <a:t>Implementation &amp; Optimization</a:t>
          </a:r>
          <a:endParaRPr lang="en-US" dirty="0" smtClean="0"/>
        </a:p>
      </dgm:t>
    </dgm:pt>
    <dgm:pt modelId="{2FC02B8F-D4E2-4E0C-804E-AC9C35C2A7CC}" type="parTrans" cxnId="{B80B0750-4E35-4C51-A45A-BF6690D8E83B}">
      <dgm:prSet/>
      <dgm:spPr/>
      <dgm:t>
        <a:bodyPr/>
        <a:lstStyle/>
        <a:p>
          <a:endParaRPr lang="en-US"/>
        </a:p>
      </dgm:t>
    </dgm:pt>
    <dgm:pt modelId="{E9523A80-1DA3-494F-9529-F5BF09C55970}" type="sibTrans" cxnId="{B80B0750-4E35-4C51-A45A-BF6690D8E83B}">
      <dgm:prSet/>
      <dgm:spPr/>
      <dgm:t>
        <a:bodyPr/>
        <a:lstStyle/>
        <a:p>
          <a:endParaRPr lang="en-US"/>
        </a:p>
      </dgm:t>
    </dgm:pt>
    <dgm:pt modelId="{CE7F3A0A-23FE-4029-9A34-82EE66E76E04}">
      <dgm:prSet/>
      <dgm:spPr/>
      <dgm:t>
        <a:bodyPr/>
        <a:lstStyle/>
        <a:p>
          <a:r>
            <a:rPr lang="en-US" smtClean="0"/>
            <a:t>1 - 3 Years </a:t>
          </a:r>
          <a:endParaRPr lang="en-US" dirty="0" smtClean="0"/>
        </a:p>
      </dgm:t>
    </dgm:pt>
    <dgm:pt modelId="{4BFDF531-7E50-48CB-8F9E-BF5370D43343}" type="parTrans" cxnId="{8414FEEF-2444-4F05-8F4D-87938988C389}">
      <dgm:prSet/>
      <dgm:spPr/>
      <dgm:t>
        <a:bodyPr/>
        <a:lstStyle/>
        <a:p>
          <a:endParaRPr lang="en-US"/>
        </a:p>
      </dgm:t>
    </dgm:pt>
    <dgm:pt modelId="{D262F559-FFE7-4133-8F04-EF68E178C0E2}" type="sibTrans" cxnId="{8414FEEF-2444-4F05-8F4D-87938988C389}">
      <dgm:prSet/>
      <dgm:spPr/>
      <dgm:t>
        <a:bodyPr/>
        <a:lstStyle/>
        <a:p>
          <a:endParaRPr lang="en-US"/>
        </a:p>
      </dgm:t>
    </dgm:pt>
    <dgm:pt modelId="{13513FC9-A62F-44E5-840D-23592432955A}">
      <dgm:prSet/>
      <dgm:spPr/>
      <dgm:t>
        <a:bodyPr/>
        <a:lstStyle/>
        <a:p>
          <a:r>
            <a:rPr lang="en-US" smtClean="0"/>
            <a:t>3 - 5 Years </a:t>
          </a:r>
          <a:endParaRPr lang="en-US" dirty="0" smtClean="0"/>
        </a:p>
      </dgm:t>
    </dgm:pt>
    <dgm:pt modelId="{F00B1520-09A9-41FF-ACD4-ADD4A83570BF}" type="parTrans" cxnId="{BE1FDFFB-ACFF-4D90-920A-2A49A5E7BAEA}">
      <dgm:prSet/>
      <dgm:spPr/>
      <dgm:t>
        <a:bodyPr/>
        <a:lstStyle/>
        <a:p>
          <a:endParaRPr lang="en-US"/>
        </a:p>
      </dgm:t>
    </dgm:pt>
    <dgm:pt modelId="{ED36C4C6-8789-4E68-9F91-E8BE2021906E}" type="sibTrans" cxnId="{BE1FDFFB-ACFF-4D90-920A-2A49A5E7BAEA}">
      <dgm:prSet/>
      <dgm:spPr/>
      <dgm:t>
        <a:bodyPr/>
        <a:lstStyle/>
        <a:p>
          <a:endParaRPr lang="en-US"/>
        </a:p>
      </dgm:t>
    </dgm:pt>
    <dgm:pt modelId="{140174D1-48EC-4B18-85CA-41B51802B3C1}">
      <dgm:prSet/>
      <dgm:spPr/>
      <dgm:t>
        <a:bodyPr/>
        <a:lstStyle/>
        <a:p>
          <a:r>
            <a:rPr lang="en-US" smtClean="0"/>
            <a:t>Greater than 5 </a:t>
          </a:r>
          <a:endParaRPr lang="en-US" dirty="0" smtClean="0"/>
        </a:p>
      </dgm:t>
    </dgm:pt>
    <dgm:pt modelId="{8C6FE76A-29DD-4041-90DC-3795CC386A19}" type="parTrans" cxnId="{4036811B-A723-49DE-BA7A-6BF8634C9BF6}">
      <dgm:prSet/>
      <dgm:spPr/>
      <dgm:t>
        <a:bodyPr/>
        <a:lstStyle/>
        <a:p>
          <a:endParaRPr lang="en-US"/>
        </a:p>
      </dgm:t>
    </dgm:pt>
    <dgm:pt modelId="{D85C965E-4186-4478-9CCB-6442E4030D1A}" type="sibTrans" cxnId="{4036811B-A723-49DE-BA7A-6BF8634C9BF6}">
      <dgm:prSet/>
      <dgm:spPr/>
      <dgm:t>
        <a:bodyPr/>
        <a:lstStyle/>
        <a:p>
          <a:endParaRPr lang="en-US"/>
        </a:p>
      </dgm:t>
    </dgm:pt>
    <dgm:pt modelId="{BBA0430D-C39F-4BB7-A7E0-50EF0B07ECCC}" type="pres">
      <dgm:prSet presAssocID="{9BCB6DCB-1D20-4A44-8A88-3D29B120E62A}" presName="CompostProcess" presStyleCnt="0">
        <dgm:presLayoutVars>
          <dgm:dir/>
          <dgm:resizeHandles val="exact"/>
        </dgm:presLayoutVars>
      </dgm:prSet>
      <dgm:spPr/>
    </dgm:pt>
    <dgm:pt modelId="{57251F96-378C-471C-845F-2E52E3E6D3B5}" type="pres">
      <dgm:prSet presAssocID="{9BCB6DCB-1D20-4A44-8A88-3D29B120E62A}" presName="arrow" presStyleLbl="bgShp" presStyleIdx="0" presStyleCnt="1"/>
      <dgm:spPr/>
    </dgm:pt>
    <dgm:pt modelId="{9E1EA3EE-CFC5-4C35-B6FB-D3F5DE695F01}" type="pres">
      <dgm:prSet presAssocID="{9BCB6DCB-1D20-4A44-8A88-3D29B120E62A}" presName="linearProcess" presStyleCnt="0"/>
      <dgm:spPr/>
    </dgm:pt>
    <dgm:pt modelId="{5519A2F1-751E-4F8F-AA58-F15503A3C5F5}" type="pres">
      <dgm:prSet presAssocID="{030577D0-A154-4203-8E4C-D318CC145AE9}" presName="textNode" presStyleLbl="node1" presStyleIdx="0" presStyleCnt="5">
        <dgm:presLayoutVars>
          <dgm:bulletEnabled val="1"/>
        </dgm:presLayoutVars>
      </dgm:prSet>
      <dgm:spPr/>
      <dgm:t>
        <a:bodyPr/>
        <a:lstStyle/>
        <a:p>
          <a:endParaRPr lang="en-US"/>
        </a:p>
      </dgm:t>
    </dgm:pt>
    <dgm:pt modelId="{76FE6D90-0F56-40E4-A09E-26F66873C069}" type="pres">
      <dgm:prSet presAssocID="{4CD5E8E4-89C2-4816-AA94-C9A4E63FCC0B}" presName="sibTrans" presStyleCnt="0"/>
      <dgm:spPr/>
    </dgm:pt>
    <dgm:pt modelId="{6CC6D973-1A81-4704-9A4E-A137E445ABAB}" type="pres">
      <dgm:prSet presAssocID="{854BA010-1B6A-4AB3-B12B-3390155C5EA0}" presName="textNode" presStyleLbl="node1" presStyleIdx="1" presStyleCnt="5">
        <dgm:presLayoutVars>
          <dgm:bulletEnabled val="1"/>
        </dgm:presLayoutVars>
      </dgm:prSet>
      <dgm:spPr/>
      <dgm:t>
        <a:bodyPr/>
        <a:lstStyle/>
        <a:p>
          <a:endParaRPr lang="en-US"/>
        </a:p>
      </dgm:t>
    </dgm:pt>
    <dgm:pt modelId="{72A9C1DB-FC20-493B-BFE4-E3DB89106E9C}" type="pres">
      <dgm:prSet presAssocID="{E9523A80-1DA3-494F-9529-F5BF09C55970}" presName="sibTrans" presStyleCnt="0"/>
      <dgm:spPr/>
    </dgm:pt>
    <dgm:pt modelId="{E38E26D5-4383-477F-A3D0-04B68E3C6A1D}" type="pres">
      <dgm:prSet presAssocID="{CE7F3A0A-23FE-4029-9A34-82EE66E76E04}" presName="textNode" presStyleLbl="node1" presStyleIdx="2" presStyleCnt="5">
        <dgm:presLayoutVars>
          <dgm:bulletEnabled val="1"/>
        </dgm:presLayoutVars>
      </dgm:prSet>
      <dgm:spPr/>
      <dgm:t>
        <a:bodyPr/>
        <a:lstStyle/>
        <a:p>
          <a:endParaRPr lang="en-US"/>
        </a:p>
      </dgm:t>
    </dgm:pt>
    <dgm:pt modelId="{3D8E731B-39B8-412B-84FF-5E048FAA93C0}" type="pres">
      <dgm:prSet presAssocID="{D262F559-FFE7-4133-8F04-EF68E178C0E2}" presName="sibTrans" presStyleCnt="0"/>
      <dgm:spPr/>
    </dgm:pt>
    <dgm:pt modelId="{1DF0BA79-37E9-4420-AA91-D7913C7977D0}" type="pres">
      <dgm:prSet presAssocID="{13513FC9-A62F-44E5-840D-23592432955A}" presName="textNode" presStyleLbl="node1" presStyleIdx="3" presStyleCnt="5">
        <dgm:presLayoutVars>
          <dgm:bulletEnabled val="1"/>
        </dgm:presLayoutVars>
      </dgm:prSet>
      <dgm:spPr/>
      <dgm:t>
        <a:bodyPr/>
        <a:lstStyle/>
        <a:p>
          <a:endParaRPr lang="en-US"/>
        </a:p>
      </dgm:t>
    </dgm:pt>
    <dgm:pt modelId="{1BDF1523-923D-4DEF-B10F-168B2FADA679}" type="pres">
      <dgm:prSet presAssocID="{ED36C4C6-8789-4E68-9F91-E8BE2021906E}" presName="sibTrans" presStyleCnt="0"/>
      <dgm:spPr/>
    </dgm:pt>
    <dgm:pt modelId="{3EF216B2-8EE5-460B-8EEB-23A59D442E20}" type="pres">
      <dgm:prSet presAssocID="{140174D1-48EC-4B18-85CA-41B51802B3C1}" presName="textNode" presStyleLbl="node1" presStyleIdx="4" presStyleCnt="5">
        <dgm:presLayoutVars>
          <dgm:bulletEnabled val="1"/>
        </dgm:presLayoutVars>
      </dgm:prSet>
      <dgm:spPr/>
      <dgm:t>
        <a:bodyPr/>
        <a:lstStyle/>
        <a:p>
          <a:endParaRPr lang="en-US"/>
        </a:p>
      </dgm:t>
    </dgm:pt>
  </dgm:ptLst>
  <dgm:cxnLst>
    <dgm:cxn modelId="{4EF68EAB-9FF7-46E6-A5B8-CF4923805FB1}" type="presOf" srcId="{140174D1-48EC-4B18-85CA-41B51802B3C1}" destId="{3EF216B2-8EE5-460B-8EEB-23A59D442E20}" srcOrd="0" destOrd="0" presId="urn:microsoft.com/office/officeart/2005/8/layout/hProcess9"/>
    <dgm:cxn modelId="{BBF93ADE-39C2-40CC-AD0B-49DC7E856B96}" type="presOf" srcId="{CE7F3A0A-23FE-4029-9A34-82EE66E76E04}" destId="{E38E26D5-4383-477F-A3D0-04B68E3C6A1D}" srcOrd="0" destOrd="0" presId="urn:microsoft.com/office/officeart/2005/8/layout/hProcess9"/>
    <dgm:cxn modelId="{4036811B-A723-49DE-BA7A-6BF8634C9BF6}" srcId="{9BCB6DCB-1D20-4A44-8A88-3D29B120E62A}" destId="{140174D1-48EC-4B18-85CA-41B51802B3C1}" srcOrd="4" destOrd="0" parTransId="{8C6FE76A-29DD-4041-90DC-3795CC386A19}" sibTransId="{D85C965E-4186-4478-9CCB-6442E4030D1A}"/>
    <dgm:cxn modelId="{A487DA30-F193-4705-BA4F-37C524BD2B50}" type="presOf" srcId="{9BCB6DCB-1D20-4A44-8A88-3D29B120E62A}" destId="{BBA0430D-C39F-4BB7-A7E0-50EF0B07ECCC}" srcOrd="0" destOrd="0" presId="urn:microsoft.com/office/officeart/2005/8/layout/hProcess9"/>
    <dgm:cxn modelId="{29206782-ED99-4D2E-B4AB-7D74E798B328}" type="presOf" srcId="{854BA010-1B6A-4AB3-B12B-3390155C5EA0}" destId="{6CC6D973-1A81-4704-9A4E-A137E445ABAB}" srcOrd="0" destOrd="0" presId="urn:microsoft.com/office/officeart/2005/8/layout/hProcess9"/>
    <dgm:cxn modelId="{DEA481F6-5105-40FE-95D2-ABF177EA11CE}" type="presOf" srcId="{13513FC9-A62F-44E5-840D-23592432955A}" destId="{1DF0BA79-37E9-4420-AA91-D7913C7977D0}" srcOrd="0" destOrd="0" presId="urn:microsoft.com/office/officeart/2005/8/layout/hProcess9"/>
    <dgm:cxn modelId="{8414FEEF-2444-4F05-8F4D-87938988C389}" srcId="{9BCB6DCB-1D20-4A44-8A88-3D29B120E62A}" destId="{CE7F3A0A-23FE-4029-9A34-82EE66E76E04}" srcOrd="2" destOrd="0" parTransId="{4BFDF531-7E50-48CB-8F9E-BF5370D43343}" sibTransId="{D262F559-FFE7-4133-8F04-EF68E178C0E2}"/>
    <dgm:cxn modelId="{7A610057-53DF-4471-8ACF-B60AC778D543}" srcId="{9BCB6DCB-1D20-4A44-8A88-3D29B120E62A}" destId="{030577D0-A154-4203-8E4C-D318CC145AE9}" srcOrd="0" destOrd="0" parTransId="{7E494DFB-2665-4D13-9B5F-F5D20B782FCD}" sibTransId="{4CD5E8E4-89C2-4816-AA94-C9A4E63FCC0B}"/>
    <dgm:cxn modelId="{40304B5E-DA09-4DE1-A164-BFB024849DFC}" type="presOf" srcId="{030577D0-A154-4203-8E4C-D318CC145AE9}" destId="{5519A2F1-751E-4F8F-AA58-F15503A3C5F5}" srcOrd="0" destOrd="0" presId="urn:microsoft.com/office/officeart/2005/8/layout/hProcess9"/>
    <dgm:cxn modelId="{B80B0750-4E35-4C51-A45A-BF6690D8E83B}" srcId="{9BCB6DCB-1D20-4A44-8A88-3D29B120E62A}" destId="{854BA010-1B6A-4AB3-B12B-3390155C5EA0}" srcOrd="1" destOrd="0" parTransId="{2FC02B8F-D4E2-4E0C-804E-AC9C35C2A7CC}" sibTransId="{E9523A80-1DA3-494F-9529-F5BF09C55970}"/>
    <dgm:cxn modelId="{BE1FDFFB-ACFF-4D90-920A-2A49A5E7BAEA}" srcId="{9BCB6DCB-1D20-4A44-8A88-3D29B120E62A}" destId="{13513FC9-A62F-44E5-840D-23592432955A}" srcOrd="3" destOrd="0" parTransId="{F00B1520-09A9-41FF-ACD4-ADD4A83570BF}" sibTransId="{ED36C4C6-8789-4E68-9F91-E8BE2021906E}"/>
    <dgm:cxn modelId="{9CE87609-E070-4EBA-9E5A-3E3268C7D30A}" type="presParOf" srcId="{BBA0430D-C39F-4BB7-A7E0-50EF0B07ECCC}" destId="{57251F96-378C-471C-845F-2E52E3E6D3B5}" srcOrd="0" destOrd="0" presId="urn:microsoft.com/office/officeart/2005/8/layout/hProcess9"/>
    <dgm:cxn modelId="{9FB14018-670D-4CA2-BC31-537F0554A818}" type="presParOf" srcId="{BBA0430D-C39F-4BB7-A7E0-50EF0B07ECCC}" destId="{9E1EA3EE-CFC5-4C35-B6FB-D3F5DE695F01}" srcOrd="1" destOrd="0" presId="urn:microsoft.com/office/officeart/2005/8/layout/hProcess9"/>
    <dgm:cxn modelId="{9B831BF1-B98C-4924-8E41-39C48D38126A}" type="presParOf" srcId="{9E1EA3EE-CFC5-4C35-B6FB-D3F5DE695F01}" destId="{5519A2F1-751E-4F8F-AA58-F15503A3C5F5}" srcOrd="0" destOrd="0" presId="urn:microsoft.com/office/officeart/2005/8/layout/hProcess9"/>
    <dgm:cxn modelId="{1B88ED55-5C9A-4317-A469-781C457736D6}" type="presParOf" srcId="{9E1EA3EE-CFC5-4C35-B6FB-D3F5DE695F01}" destId="{76FE6D90-0F56-40E4-A09E-26F66873C069}" srcOrd="1" destOrd="0" presId="urn:microsoft.com/office/officeart/2005/8/layout/hProcess9"/>
    <dgm:cxn modelId="{C53E1085-ADCB-45D8-B0C0-A0A752DEE00F}" type="presParOf" srcId="{9E1EA3EE-CFC5-4C35-B6FB-D3F5DE695F01}" destId="{6CC6D973-1A81-4704-9A4E-A137E445ABAB}" srcOrd="2" destOrd="0" presId="urn:microsoft.com/office/officeart/2005/8/layout/hProcess9"/>
    <dgm:cxn modelId="{AA8A82BB-FDF4-4864-BCD6-C7C63145CDAC}" type="presParOf" srcId="{9E1EA3EE-CFC5-4C35-B6FB-D3F5DE695F01}" destId="{72A9C1DB-FC20-493B-BFE4-E3DB89106E9C}" srcOrd="3" destOrd="0" presId="urn:microsoft.com/office/officeart/2005/8/layout/hProcess9"/>
    <dgm:cxn modelId="{1738A9A5-B8F4-4FEC-9E07-43382DF67421}" type="presParOf" srcId="{9E1EA3EE-CFC5-4C35-B6FB-D3F5DE695F01}" destId="{E38E26D5-4383-477F-A3D0-04B68E3C6A1D}" srcOrd="4" destOrd="0" presId="urn:microsoft.com/office/officeart/2005/8/layout/hProcess9"/>
    <dgm:cxn modelId="{2C4A42DB-81A1-4675-B404-AD81912A5BF9}" type="presParOf" srcId="{9E1EA3EE-CFC5-4C35-B6FB-D3F5DE695F01}" destId="{3D8E731B-39B8-412B-84FF-5E048FAA93C0}" srcOrd="5" destOrd="0" presId="urn:microsoft.com/office/officeart/2005/8/layout/hProcess9"/>
    <dgm:cxn modelId="{64F971E7-7731-47E3-95EC-B55D63D75E01}" type="presParOf" srcId="{9E1EA3EE-CFC5-4C35-B6FB-D3F5DE695F01}" destId="{1DF0BA79-37E9-4420-AA91-D7913C7977D0}" srcOrd="6" destOrd="0" presId="urn:microsoft.com/office/officeart/2005/8/layout/hProcess9"/>
    <dgm:cxn modelId="{6ED6656F-C3E2-4147-A996-400A14F16B4B}" type="presParOf" srcId="{9E1EA3EE-CFC5-4C35-B6FB-D3F5DE695F01}" destId="{1BDF1523-923D-4DEF-B10F-168B2FADA679}" srcOrd="7" destOrd="0" presId="urn:microsoft.com/office/officeart/2005/8/layout/hProcess9"/>
    <dgm:cxn modelId="{0DCBC404-09DA-4669-B49D-4F1A121CE51C}" type="presParOf" srcId="{9E1EA3EE-CFC5-4C35-B6FB-D3F5DE695F01}" destId="{3EF216B2-8EE5-460B-8EEB-23A59D442E2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DE743-38ED-4B9F-97D3-D08CF783EED6}"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55781A0E-313C-4205-BD79-155513B2D0AA}">
      <dgm:prSet phldrT="[Text]"/>
      <dgm:spPr/>
      <dgm:t>
        <a:bodyPr/>
        <a:lstStyle/>
        <a:p>
          <a:r>
            <a:rPr lang="en-US" dirty="0" smtClean="0"/>
            <a:t>Business-driven</a:t>
          </a:r>
          <a:endParaRPr lang="en-US" dirty="0"/>
        </a:p>
      </dgm:t>
    </dgm:pt>
    <dgm:pt modelId="{0D22B72D-13A1-43D5-9EB8-D62D43FA1BDF}" type="parTrans" cxnId="{20B63176-6658-4131-BDFE-04E2C399D39C}">
      <dgm:prSet/>
      <dgm:spPr/>
      <dgm:t>
        <a:bodyPr/>
        <a:lstStyle/>
        <a:p>
          <a:endParaRPr lang="en-US"/>
        </a:p>
      </dgm:t>
    </dgm:pt>
    <dgm:pt modelId="{A54D5CB7-4F58-4C65-8AC4-B215A6C0F897}" type="sibTrans" cxnId="{20B63176-6658-4131-BDFE-04E2C399D39C}">
      <dgm:prSet/>
      <dgm:spPr/>
      <dgm:t>
        <a:bodyPr/>
        <a:lstStyle/>
        <a:p>
          <a:endParaRPr lang="en-US"/>
        </a:p>
      </dgm:t>
    </dgm:pt>
    <dgm:pt modelId="{95C01C53-B3FC-4355-972D-2CACB548E8F2}">
      <dgm:prSet phldrT="[Text]"/>
      <dgm:spPr/>
      <dgm:t>
        <a:bodyPr/>
        <a:lstStyle/>
        <a:p>
          <a:r>
            <a:rPr lang="en-US" dirty="0" smtClean="0"/>
            <a:t>Scalable</a:t>
          </a:r>
          <a:endParaRPr lang="en-US" dirty="0"/>
        </a:p>
      </dgm:t>
    </dgm:pt>
    <dgm:pt modelId="{2FC10510-6AA9-4E5D-BCC9-737E659E7FF2}" type="parTrans" cxnId="{3E9FD933-EC9A-44E1-9D33-4A18A5A62A1A}">
      <dgm:prSet/>
      <dgm:spPr/>
      <dgm:t>
        <a:bodyPr/>
        <a:lstStyle/>
        <a:p>
          <a:endParaRPr lang="en-US"/>
        </a:p>
      </dgm:t>
    </dgm:pt>
    <dgm:pt modelId="{1C47DD8F-F1C9-4DD1-A9C7-AF43B443DDEE}" type="sibTrans" cxnId="{3E9FD933-EC9A-44E1-9D33-4A18A5A62A1A}">
      <dgm:prSet/>
      <dgm:spPr/>
      <dgm:t>
        <a:bodyPr/>
        <a:lstStyle/>
        <a:p>
          <a:endParaRPr lang="en-US"/>
        </a:p>
      </dgm:t>
    </dgm:pt>
    <dgm:pt modelId="{533D113B-A255-47A0-B8BF-0EB774D659D1}">
      <dgm:prSet phldrT="[Text]"/>
      <dgm:spPr/>
      <dgm:t>
        <a:bodyPr/>
        <a:lstStyle/>
        <a:p>
          <a:r>
            <a:rPr lang="en-US" dirty="0" smtClean="0"/>
            <a:t>Repeatable</a:t>
          </a:r>
          <a:endParaRPr lang="en-US" dirty="0"/>
        </a:p>
      </dgm:t>
    </dgm:pt>
    <dgm:pt modelId="{7F5D4592-7A09-465D-9210-7C556AA81224}" type="parTrans" cxnId="{EBD867B7-6A23-49AE-AF16-B706D30D1D1B}">
      <dgm:prSet/>
      <dgm:spPr/>
      <dgm:t>
        <a:bodyPr/>
        <a:lstStyle/>
        <a:p>
          <a:endParaRPr lang="en-US"/>
        </a:p>
      </dgm:t>
    </dgm:pt>
    <dgm:pt modelId="{08D78233-4E36-42F1-8D95-97FE7D96CB6B}" type="sibTrans" cxnId="{EBD867B7-6A23-49AE-AF16-B706D30D1D1B}">
      <dgm:prSet/>
      <dgm:spPr/>
      <dgm:t>
        <a:bodyPr/>
        <a:lstStyle/>
        <a:p>
          <a:endParaRPr lang="en-US"/>
        </a:p>
      </dgm:t>
    </dgm:pt>
    <dgm:pt modelId="{E5C1B77C-F3C2-4B57-AC6C-C551F3CA7DD3}">
      <dgm:prSet phldrT="[Text]"/>
      <dgm:spPr/>
      <dgm:t>
        <a:bodyPr/>
        <a:lstStyle/>
        <a:p>
          <a:r>
            <a:rPr lang="en-US" dirty="0" smtClean="0"/>
            <a:t>Standardized</a:t>
          </a:r>
          <a:endParaRPr lang="en-US" dirty="0"/>
        </a:p>
      </dgm:t>
    </dgm:pt>
    <dgm:pt modelId="{C47E2AD0-30AB-4E3C-8B0C-2717F3B39458}" type="parTrans" cxnId="{B187CDB7-5041-4E3A-8311-E751AE74F2CA}">
      <dgm:prSet/>
      <dgm:spPr/>
      <dgm:t>
        <a:bodyPr/>
        <a:lstStyle/>
        <a:p>
          <a:endParaRPr lang="en-US"/>
        </a:p>
      </dgm:t>
    </dgm:pt>
    <dgm:pt modelId="{FC7941D3-A43E-4D10-931A-01C4B853BDEB}" type="sibTrans" cxnId="{B187CDB7-5041-4E3A-8311-E751AE74F2CA}">
      <dgm:prSet/>
      <dgm:spPr/>
      <dgm:t>
        <a:bodyPr/>
        <a:lstStyle/>
        <a:p>
          <a:endParaRPr lang="en-US"/>
        </a:p>
      </dgm:t>
    </dgm:pt>
    <dgm:pt modelId="{D587683A-68B4-4E69-BD28-EB220FEF6DA5}" type="pres">
      <dgm:prSet presAssocID="{88FDE743-38ED-4B9F-97D3-D08CF783EED6}" presName="Name0" presStyleCnt="0">
        <dgm:presLayoutVars>
          <dgm:chMax val="7"/>
          <dgm:chPref val="7"/>
          <dgm:dir/>
        </dgm:presLayoutVars>
      </dgm:prSet>
      <dgm:spPr/>
    </dgm:pt>
    <dgm:pt modelId="{06785EB8-E7A7-454D-929A-C34847D0CF1D}" type="pres">
      <dgm:prSet presAssocID="{88FDE743-38ED-4B9F-97D3-D08CF783EED6}" presName="Name1" presStyleCnt="0"/>
      <dgm:spPr/>
    </dgm:pt>
    <dgm:pt modelId="{DDC74190-6725-469A-94AF-B5C99149A658}" type="pres">
      <dgm:prSet presAssocID="{88FDE743-38ED-4B9F-97D3-D08CF783EED6}" presName="cycle" presStyleCnt="0"/>
      <dgm:spPr/>
    </dgm:pt>
    <dgm:pt modelId="{11A63591-BCF3-4DE0-90F7-05BE22E28B8D}" type="pres">
      <dgm:prSet presAssocID="{88FDE743-38ED-4B9F-97D3-D08CF783EED6}" presName="srcNode" presStyleLbl="node1" presStyleIdx="0" presStyleCnt="4"/>
      <dgm:spPr/>
    </dgm:pt>
    <dgm:pt modelId="{724F579E-37BB-4460-AFFF-A65D9DE0E6A4}" type="pres">
      <dgm:prSet presAssocID="{88FDE743-38ED-4B9F-97D3-D08CF783EED6}" presName="conn" presStyleLbl="parChTrans1D2" presStyleIdx="0" presStyleCnt="1"/>
      <dgm:spPr/>
      <dgm:t>
        <a:bodyPr/>
        <a:lstStyle/>
        <a:p>
          <a:endParaRPr lang="en-US"/>
        </a:p>
      </dgm:t>
    </dgm:pt>
    <dgm:pt modelId="{E96A8E9A-041F-4093-B337-7D34F24BA379}" type="pres">
      <dgm:prSet presAssocID="{88FDE743-38ED-4B9F-97D3-D08CF783EED6}" presName="extraNode" presStyleLbl="node1" presStyleIdx="0" presStyleCnt="4"/>
      <dgm:spPr/>
    </dgm:pt>
    <dgm:pt modelId="{77D2FDB5-1204-4730-9217-E6B556961DD3}" type="pres">
      <dgm:prSet presAssocID="{88FDE743-38ED-4B9F-97D3-D08CF783EED6}" presName="dstNode" presStyleLbl="node1" presStyleIdx="0" presStyleCnt="4"/>
      <dgm:spPr/>
    </dgm:pt>
    <dgm:pt modelId="{5771AF6E-2F04-414A-BE7B-9FAC6353B554}" type="pres">
      <dgm:prSet presAssocID="{55781A0E-313C-4205-BD79-155513B2D0AA}" presName="text_1" presStyleLbl="node1" presStyleIdx="0" presStyleCnt="4">
        <dgm:presLayoutVars>
          <dgm:bulletEnabled val="1"/>
        </dgm:presLayoutVars>
      </dgm:prSet>
      <dgm:spPr/>
      <dgm:t>
        <a:bodyPr/>
        <a:lstStyle/>
        <a:p>
          <a:endParaRPr lang="en-US"/>
        </a:p>
      </dgm:t>
    </dgm:pt>
    <dgm:pt modelId="{790D8E82-3A0F-4433-BE08-FB66B37EF6D7}" type="pres">
      <dgm:prSet presAssocID="{55781A0E-313C-4205-BD79-155513B2D0AA}" presName="accent_1" presStyleCnt="0"/>
      <dgm:spPr/>
    </dgm:pt>
    <dgm:pt modelId="{3AFC6D4C-CAEC-45ED-8738-E194A0253F32}" type="pres">
      <dgm:prSet presAssocID="{55781A0E-313C-4205-BD79-155513B2D0AA}" presName="accentRepeatNode" presStyleLbl="solidFgAcc1" presStyleIdx="0" presStyleCnt="4"/>
      <dgm:spPr/>
    </dgm:pt>
    <dgm:pt modelId="{68275B58-A340-4876-82DC-2CB0D7724D90}" type="pres">
      <dgm:prSet presAssocID="{95C01C53-B3FC-4355-972D-2CACB548E8F2}" presName="text_2" presStyleLbl="node1" presStyleIdx="1" presStyleCnt="4">
        <dgm:presLayoutVars>
          <dgm:bulletEnabled val="1"/>
        </dgm:presLayoutVars>
      </dgm:prSet>
      <dgm:spPr/>
      <dgm:t>
        <a:bodyPr/>
        <a:lstStyle/>
        <a:p>
          <a:endParaRPr lang="en-US"/>
        </a:p>
      </dgm:t>
    </dgm:pt>
    <dgm:pt modelId="{61548FC7-716A-4E4E-9507-214D0AF90E6B}" type="pres">
      <dgm:prSet presAssocID="{95C01C53-B3FC-4355-972D-2CACB548E8F2}" presName="accent_2" presStyleCnt="0"/>
      <dgm:spPr/>
    </dgm:pt>
    <dgm:pt modelId="{0435496D-A748-43C1-9738-C27528839EB6}" type="pres">
      <dgm:prSet presAssocID="{95C01C53-B3FC-4355-972D-2CACB548E8F2}" presName="accentRepeatNode" presStyleLbl="solidFgAcc1" presStyleIdx="1" presStyleCnt="4"/>
      <dgm:spPr/>
    </dgm:pt>
    <dgm:pt modelId="{4080F2FF-A441-48EB-9DB9-230629EEF8A8}" type="pres">
      <dgm:prSet presAssocID="{533D113B-A255-47A0-B8BF-0EB774D659D1}" presName="text_3" presStyleLbl="node1" presStyleIdx="2" presStyleCnt="4">
        <dgm:presLayoutVars>
          <dgm:bulletEnabled val="1"/>
        </dgm:presLayoutVars>
      </dgm:prSet>
      <dgm:spPr/>
      <dgm:t>
        <a:bodyPr/>
        <a:lstStyle/>
        <a:p>
          <a:endParaRPr lang="en-US"/>
        </a:p>
      </dgm:t>
    </dgm:pt>
    <dgm:pt modelId="{27981BAF-51C2-48B2-ABFD-37EA245F2307}" type="pres">
      <dgm:prSet presAssocID="{533D113B-A255-47A0-B8BF-0EB774D659D1}" presName="accent_3" presStyleCnt="0"/>
      <dgm:spPr/>
    </dgm:pt>
    <dgm:pt modelId="{E85E7370-B000-4A01-BAE1-55EB8362F41D}" type="pres">
      <dgm:prSet presAssocID="{533D113B-A255-47A0-B8BF-0EB774D659D1}" presName="accentRepeatNode" presStyleLbl="solidFgAcc1" presStyleIdx="2" presStyleCnt="4"/>
      <dgm:spPr/>
    </dgm:pt>
    <dgm:pt modelId="{96E8AC73-DFE8-44BF-984F-09F9FA89AABB}" type="pres">
      <dgm:prSet presAssocID="{E5C1B77C-F3C2-4B57-AC6C-C551F3CA7DD3}" presName="text_4" presStyleLbl="node1" presStyleIdx="3" presStyleCnt="4">
        <dgm:presLayoutVars>
          <dgm:bulletEnabled val="1"/>
        </dgm:presLayoutVars>
      </dgm:prSet>
      <dgm:spPr/>
      <dgm:t>
        <a:bodyPr/>
        <a:lstStyle/>
        <a:p>
          <a:endParaRPr lang="en-US"/>
        </a:p>
      </dgm:t>
    </dgm:pt>
    <dgm:pt modelId="{9D7F7FF9-7E24-4F25-908D-1A784C7BB2D3}" type="pres">
      <dgm:prSet presAssocID="{E5C1B77C-F3C2-4B57-AC6C-C551F3CA7DD3}" presName="accent_4" presStyleCnt="0"/>
      <dgm:spPr/>
    </dgm:pt>
    <dgm:pt modelId="{AB96EFB0-5C45-4E32-95A9-8BA56FFE4ABC}" type="pres">
      <dgm:prSet presAssocID="{E5C1B77C-F3C2-4B57-AC6C-C551F3CA7DD3}" presName="accentRepeatNode" presStyleLbl="solidFgAcc1" presStyleIdx="3" presStyleCnt="4"/>
      <dgm:spPr/>
    </dgm:pt>
  </dgm:ptLst>
  <dgm:cxnLst>
    <dgm:cxn modelId="{85C6F3B0-ACFB-4251-8EA3-49B50DD7B8CF}" type="presOf" srcId="{88FDE743-38ED-4B9F-97D3-D08CF783EED6}" destId="{D587683A-68B4-4E69-BD28-EB220FEF6DA5}" srcOrd="0" destOrd="0" presId="urn:microsoft.com/office/officeart/2008/layout/VerticalCurvedList"/>
    <dgm:cxn modelId="{3E9FD933-EC9A-44E1-9D33-4A18A5A62A1A}" srcId="{88FDE743-38ED-4B9F-97D3-D08CF783EED6}" destId="{95C01C53-B3FC-4355-972D-2CACB548E8F2}" srcOrd="1" destOrd="0" parTransId="{2FC10510-6AA9-4E5D-BCC9-737E659E7FF2}" sibTransId="{1C47DD8F-F1C9-4DD1-A9C7-AF43B443DDEE}"/>
    <dgm:cxn modelId="{B187CDB7-5041-4E3A-8311-E751AE74F2CA}" srcId="{88FDE743-38ED-4B9F-97D3-D08CF783EED6}" destId="{E5C1B77C-F3C2-4B57-AC6C-C551F3CA7DD3}" srcOrd="3" destOrd="0" parTransId="{C47E2AD0-30AB-4E3C-8B0C-2717F3B39458}" sibTransId="{FC7941D3-A43E-4D10-931A-01C4B853BDEB}"/>
    <dgm:cxn modelId="{025272A6-2750-43B8-AC19-9913463EC254}" type="presOf" srcId="{95C01C53-B3FC-4355-972D-2CACB548E8F2}" destId="{68275B58-A340-4876-82DC-2CB0D7724D90}" srcOrd="0" destOrd="0" presId="urn:microsoft.com/office/officeart/2008/layout/VerticalCurvedList"/>
    <dgm:cxn modelId="{24ADC457-6A5B-4B87-B46E-5FAE414D64D6}" type="presOf" srcId="{A54D5CB7-4F58-4C65-8AC4-B215A6C0F897}" destId="{724F579E-37BB-4460-AFFF-A65D9DE0E6A4}" srcOrd="0" destOrd="0" presId="urn:microsoft.com/office/officeart/2008/layout/VerticalCurvedList"/>
    <dgm:cxn modelId="{EBD867B7-6A23-49AE-AF16-B706D30D1D1B}" srcId="{88FDE743-38ED-4B9F-97D3-D08CF783EED6}" destId="{533D113B-A255-47A0-B8BF-0EB774D659D1}" srcOrd="2" destOrd="0" parTransId="{7F5D4592-7A09-465D-9210-7C556AA81224}" sibTransId="{08D78233-4E36-42F1-8D95-97FE7D96CB6B}"/>
    <dgm:cxn modelId="{E65D9B1A-8735-4099-AB12-96178B6D93CD}" type="presOf" srcId="{55781A0E-313C-4205-BD79-155513B2D0AA}" destId="{5771AF6E-2F04-414A-BE7B-9FAC6353B554}" srcOrd="0" destOrd="0" presId="urn:microsoft.com/office/officeart/2008/layout/VerticalCurvedList"/>
    <dgm:cxn modelId="{7FF3325F-8B88-451C-8FBE-17E0D08B623F}" type="presOf" srcId="{E5C1B77C-F3C2-4B57-AC6C-C551F3CA7DD3}" destId="{96E8AC73-DFE8-44BF-984F-09F9FA89AABB}" srcOrd="0" destOrd="0" presId="urn:microsoft.com/office/officeart/2008/layout/VerticalCurvedList"/>
    <dgm:cxn modelId="{20B63176-6658-4131-BDFE-04E2C399D39C}" srcId="{88FDE743-38ED-4B9F-97D3-D08CF783EED6}" destId="{55781A0E-313C-4205-BD79-155513B2D0AA}" srcOrd="0" destOrd="0" parTransId="{0D22B72D-13A1-43D5-9EB8-D62D43FA1BDF}" sibTransId="{A54D5CB7-4F58-4C65-8AC4-B215A6C0F897}"/>
    <dgm:cxn modelId="{83CCECDA-185F-48A8-8A78-E1ECDBD6862E}" type="presOf" srcId="{533D113B-A255-47A0-B8BF-0EB774D659D1}" destId="{4080F2FF-A441-48EB-9DB9-230629EEF8A8}" srcOrd="0" destOrd="0" presId="urn:microsoft.com/office/officeart/2008/layout/VerticalCurvedList"/>
    <dgm:cxn modelId="{636E5922-0F04-459F-B0EB-C3E56EFDA271}" type="presParOf" srcId="{D587683A-68B4-4E69-BD28-EB220FEF6DA5}" destId="{06785EB8-E7A7-454D-929A-C34847D0CF1D}" srcOrd="0" destOrd="0" presId="urn:microsoft.com/office/officeart/2008/layout/VerticalCurvedList"/>
    <dgm:cxn modelId="{4926E5AD-14EE-4B44-A0B8-2654AE8D0192}" type="presParOf" srcId="{06785EB8-E7A7-454D-929A-C34847D0CF1D}" destId="{DDC74190-6725-469A-94AF-B5C99149A658}" srcOrd="0" destOrd="0" presId="urn:microsoft.com/office/officeart/2008/layout/VerticalCurvedList"/>
    <dgm:cxn modelId="{E571806E-FD76-4490-9C68-4190537955D6}" type="presParOf" srcId="{DDC74190-6725-469A-94AF-B5C99149A658}" destId="{11A63591-BCF3-4DE0-90F7-05BE22E28B8D}" srcOrd="0" destOrd="0" presId="urn:microsoft.com/office/officeart/2008/layout/VerticalCurvedList"/>
    <dgm:cxn modelId="{5BB19B0A-8B45-4C33-A1A3-96F208BA736C}" type="presParOf" srcId="{DDC74190-6725-469A-94AF-B5C99149A658}" destId="{724F579E-37BB-4460-AFFF-A65D9DE0E6A4}" srcOrd="1" destOrd="0" presId="urn:microsoft.com/office/officeart/2008/layout/VerticalCurvedList"/>
    <dgm:cxn modelId="{FEC2709E-32B1-49B0-8E37-2115919A2DC6}" type="presParOf" srcId="{DDC74190-6725-469A-94AF-B5C99149A658}" destId="{E96A8E9A-041F-4093-B337-7D34F24BA379}" srcOrd="2" destOrd="0" presId="urn:microsoft.com/office/officeart/2008/layout/VerticalCurvedList"/>
    <dgm:cxn modelId="{1F424FA0-3BCB-4F74-AFED-799F581474D5}" type="presParOf" srcId="{DDC74190-6725-469A-94AF-B5C99149A658}" destId="{77D2FDB5-1204-4730-9217-E6B556961DD3}" srcOrd="3" destOrd="0" presId="urn:microsoft.com/office/officeart/2008/layout/VerticalCurvedList"/>
    <dgm:cxn modelId="{A244D570-4F48-4658-A2C3-A69425A9C435}" type="presParOf" srcId="{06785EB8-E7A7-454D-929A-C34847D0CF1D}" destId="{5771AF6E-2F04-414A-BE7B-9FAC6353B554}" srcOrd="1" destOrd="0" presId="urn:microsoft.com/office/officeart/2008/layout/VerticalCurvedList"/>
    <dgm:cxn modelId="{17622C71-256E-403F-9352-6F23C85DF4BE}" type="presParOf" srcId="{06785EB8-E7A7-454D-929A-C34847D0CF1D}" destId="{790D8E82-3A0F-4433-BE08-FB66B37EF6D7}" srcOrd="2" destOrd="0" presId="urn:microsoft.com/office/officeart/2008/layout/VerticalCurvedList"/>
    <dgm:cxn modelId="{DE137F3A-CFA4-4B30-BFD1-6985CF727CF5}" type="presParOf" srcId="{790D8E82-3A0F-4433-BE08-FB66B37EF6D7}" destId="{3AFC6D4C-CAEC-45ED-8738-E194A0253F32}" srcOrd="0" destOrd="0" presId="urn:microsoft.com/office/officeart/2008/layout/VerticalCurvedList"/>
    <dgm:cxn modelId="{BCC899BC-B850-4498-B691-ADC4DE8D04DF}" type="presParOf" srcId="{06785EB8-E7A7-454D-929A-C34847D0CF1D}" destId="{68275B58-A340-4876-82DC-2CB0D7724D90}" srcOrd="3" destOrd="0" presId="urn:microsoft.com/office/officeart/2008/layout/VerticalCurvedList"/>
    <dgm:cxn modelId="{1D2EDD19-1571-4A18-B93C-7D347A2DB3C6}" type="presParOf" srcId="{06785EB8-E7A7-454D-929A-C34847D0CF1D}" destId="{61548FC7-716A-4E4E-9507-214D0AF90E6B}" srcOrd="4" destOrd="0" presId="urn:microsoft.com/office/officeart/2008/layout/VerticalCurvedList"/>
    <dgm:cxn modelId="{1741151E-6E63-47E5-B41D-F2BFF139CFB1}" type="presParOf" srcId="{61548FC7-716A-4E4E-9507-214D0AF90E6B}" destId="{0435496D-A748-43C1-9738-C27528839EB6}" srcOrd="0" destOrd="0" presId="urn:microsoft.com/office/officeart/2008/layout/VerticalCurvedList"/>
    <dgm:cxn modelId="{83D01946-6F9B-448C-B151-9231D95CFA88}" type="presParOf" srcId="{06785EB8-E7A7-454D-929A-C34847D0CF1D}" destId="{4080F2FF-A441-48EB-9DB9-230629EEF8A8}" srcOrd="5" destOrd="0" presId="urn:microsoft.com/office/officeart/2008/layout/VerticalCurvedList"/>
    <dgm:cxn modelId="{99DF9241-DF8F-4678-9B4A-3FCCC854DBF6}" type="presParOf" srcId="{06785EB8-E7A7-454D-929A-C34847D0CF1D}" destId="{27981BAF-51C2-48B2-ABFD-37EA245F2307}" srcOrd="6" destOrd="0" presId="urn:microsoft.com/office/officeart/2008/layout/VerticalCurvedList"/>
    <dgm:cxn modelId="{620A2244-B99A-42D0-A2DD-C2180471B96B}" type="presParOf" srcId="{27981BAF-51C2-48B2-ABFD-37EA245F2307}" destId="{E85E7370-B000-4A01-BAE1-55EB8362F41D}" srcOrd="0" destOrd="0" presId="urn:microsoft.com/office/officeart/2008/layout/VerticalCurvedList"/>
    <dgm:cxn modelId="{243C38C4-1E4F-4D3A-A0A6-7F41E028E520}" type="presParOf" srcId="{06785EB8-E7A7-454D-929A-C34847D0CF1D}" destId="{96E8AC73-DFE8-44BF-984F-09F9FA89AABB}" srcOrd="7" destOrd="0" presId="urn:microsoft.com/office/officeart/2008/layout/VerticalCurvedList"/>
    <dgm:cxn modelId="{6C29BAD9-E6C2-43A5-A32C-5718D05196D1}" type="presParOf" srcId="{06785EB8-E7A7-454D-929A-C34847D0CF1D}" destId="{9D7F7FF9-7E24-4F25-908D-1A784C7BB2D3}" srcOrd="8" destOrd="0" presId="urn:microsoft.com/office/officeart/2008/layout/VerticalCurvedList"/>
    <dgm:cxn modelId="{204ED348-3065-4988-9CEC-1534D5F37FF4}" type="presParOf" srcId="{9D7F7FF9-7E24-4F25-908D-1A784C7BB2D3}" destId="{AB96EFB0-5C45-4E32-95A9-8BA56FFE4A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D32F7-AE7E-4561-AB2D-26E621179F1A}" type="doc">
      <dgm:prSet loTypeId="urn:microsoft.com/office/officeart/2005/8/layout/chevron1" loCatId="process" qsTypeId="urn:microsoft.com/office/officeart/2005/8/quickstyle/simple5" qsCatId="simple" csTypeId="urn:microsoft.com/office/officeart/2005/8/colors/accent2_2" csCatId="accent2" phldr="1"/>
      <dgm:spPr/>
    </dgm:pt>
    <dgm:pt modelId="{E89E6200-1F72-45B8-B286-21437A482300}">
      <dgm:prSet phldrT="[Text]" custT="1"/>
      <dgm:spPr>
        <a:solidFill>
          <a:schemeClr val="accent1">
            <a:lumMod val="60000"/>
            <a:lumOff val="40000"/>
          </a:schemeClr>
        </a:solidFill>
        <a:ln>
          <a:solidFill>
            <a:schemeClr val="accent1">
              <a:lumMod val="60000"/>
              <a:lumOff val="40000"/>
            </a:schemeClr>
          </a:solidFill>
        </a:ln>
      </dgm:spPr>
      <dgm:t>
        <a:bodyPr/>
        <a:lstStyle/>
        <a:p>
          <a:r>
            <a:rPr lang="en-US" sz="1200" b="1" dirty="0" smtClean="0">
              <a:solidFill>
                <a:schemeClr val="bg1"/>
              </a:solidFill>
            </a:rPr>
            <a:t>Assess Current State and Define Future State Requirements</a:t>
          </a:r>
          <a:endParaRPr lang="en-US" sz="1200" dirty="0"/>
        </a:p>
      </dgm:t>
    </dgm:pt>
    <dgm:pt modelId="{5F7992F1-ADA9-459E-B6DE-5D56CB084288}" type="parTrans" cxnId="{416038B6-D173-4C69-8A59-9404559045F4}">
      <dgm:prSet/>
      <dgm:spPr/>
      <dgm:t>
        <a:bodyPr/>
        <a:lstStyle/>
        <a:p>
          <a:endParaRPr lang="en-US" sz="1200"/>
        </a:p>
      </dgm:t>
    </dgm:pt>
    <dgm:pt modelId="{E893627C-6E1F-4838-B3E4-6259474CE6B2}" type="sibTrans" cxnId="{416038B6-D173-4C69-8A59-9404559045F4}">
      <dgm:prSet/>
      <dgm:spPr/>
      <dgm:t>
        <a:bodyPr/>
        <a:lstStyle/>
        <a:p>
          <a:endParaRPr lang="en-US" sz="1200"/>
        </a:p>
      </dgm:t>
    </dgm:pt>
    <dgm:pt modelId="{9A112860-5804-4FF2-89F6-73367244F9E8}">
      <dgm:prSet phldrT="[Text]" custT="1"/>
      <dgm:spPr>
        <a:solidFill>
          <a:schemeClr val="accent1"/>
        </a:solidFill>
        <a:ln>
          <a:solidFill>
            <a:schemeClr val="accent1">
              <a:lumMod val="60000"/>
              <a:lumOff val="40000"/>
            </a:schemeClr>
          </a:solidFill>
        </a:ln>
      </dgm:spPr>
      <dgm:t>
        <a:bodyPr/>
        <a:lstStyle/>
        <a:p>
          <a:r>
            <a:rPr lang="en-US" sz="1200" b="1" dirty="0" smtClean="0">
              <a:solidFill>
                <a:schemeClr val="bg1"/>
              </a:solidFill>
            </a:rPr>
            <a:t>Design </a:t>
          </a:r>
          <a:r>
            <a:rPr lang="en-US" sz="1200" b="0" i="1" dirty="0" smtClean="0">
              <a:solidFill>
                <a:schemeClr val="bg1"/>
              </a:solidFill>
            </a:rPr>
            <a:t>Conceptual, High-Level </a:t>
          </a:r>
          <a:r>
            <a:rPr lang="en-US" sz="1200" b="1" dirty="0" smtClean="0">
              <a:solidFill>
                <a:schemeClr val="bg1"/>
              </a:solidFill>
            </a:rPr>
            <a:t>Future State Service Delivery Model</a:t>
          </a:r>
          <a:endParaRPr lang="en-US" sz="1200" dirty="0"/>
        </a:p>
      </dgm:t>
    </dgm:pt>
    <dgm:pt modelId="{7E22139B-5E92-4831-B098-EA8C2D825B27}" type="parTrans" cxnId="{D8249FDB-1C82-424D-926F-53330E34B150}">
      <dgm:prSet/>
      <dgm:spPr/>
      <dgm:t>
        <a:bodyPr/>
        <a:lstStyle/>
        <a:p>
          <a:endParaRPr lang="en-US" sz="1200"/>
        </a:p>
      </dgm:t>
    </dgm:pt>
    <dgm:pt modelId="{4063BEF6-55F2-4BB6-8172-646BA36AAED6}" type="sibTrans" cxnId="{D8249FDB-1C82-424D-926F-53330E34B150}">
      <dgm:prSet/>
      <dgm:spPr/>
      <dgm:t>
        <a:bodyPr/>
        <a:lstStyle/>
        <a:p>
          <a:endParaRPr lang="en-US" sz="1200"/>
        </a:p>
      </dgm:t>
    </dgm:pt>
    <dgm:pt modelId="{C4F09211-A0CD-404D-9A81-1C8E7877C5DC}">
      <dgm:prSet phldrT="[Text]" custT="1"/>
      <dgm:spPr>
        <a:solidFill>
          <a:schemeClr val="accent1">
            <a:lumMod val="50000"/>
          </a:schemeClr>
        </a:solidFill>
        <a:ln>
          <a:solidFill>
            <a:schemeClr val="accent1">
              <a:lumMod val="50000"/>
            </a:schemeClr>
          </a:solidFill>
        </a:ln>
      </dgm:spPr>
      <dgm:t>
        <a:bodyPr/>
        <a:lstStyle/>
        <a:p>
          <a:r>
            <a:rPr lang="en-US" sz="1200" b="1" dirty="0" smtClean="0">
              <a:solidFill>
                <a:schemeClr val="bg1"/>
              </a:solidFill>
            </a:rPr>
            <a:t>Cost Benefit Analysis and Implementation Roadmap</a:t>
          </a:r>
          <a:endParaRPr lang="en-US" sz="1200" dirty="0"/>
        </a:p>
      </dgm:t>
    </dgm:pt>
    <dgm:pt modelId="{0EF1C928-E058-437C-98E8-7D933A61FCC4}" type="parTrans" cxnId="{EDFFBD47-7D4A-4068-9AAC-01FF0D74F45D}">
      <dgm:prSet/>
      <dgm:spPr/>
      <dgm:t>
        <a:bodyPr/>
        <a:lstStyle/>
        <a:p>
          <a:endParaRPr lang="en-US" sz="1200"/>
        </a:p>
      </dgm:t>
    </dgm:pt>
    <dgm:pt modelId="{8545A059-4CC9-4329-B23C-18D1B3D03F7A}" type="sibTrans" cxnId="{EDFFBD47-7D4A-4068-9AAC-01FF0D74F45D}">
      <dgm:prSet/>
      <dgm:spPr/>
      <dgm:t>
        <a:bodyPr/>
        <a:lstStyle/>
        <a:p>
          <a:endParaRPr lang="en-US" sz="1200"/>
        </a:p>
      </dgm:t>
    </dgm:pt>
    <dgm:pt modelId="{61984C63-ED39-4156-919D-13ED6EFD3918}" type="pres">
      <dgm:prSet presAssocID="{758D32F7-AE7E-4561-AB2D-26E621179F1A}" presName="Name0" presStyleCnt="0">
        <dgm:presLayoutVars>
          <dgm:dir/>
          <dgm:animLvl val="lvl"/>
          <dgm:resizeHandles val="exact"/>
        </dgm:presLayoutVars>
      </dgm:prSet>
      <dgm:spPr/>
    </dgm:pt>
    <dgm:pt modelId="{B3C02623-E727-4AF4-BAF7-3DD44833B46D}" type="pres">
      <dgm:prSet presAssocID="{E89E6200-1F72-45B8-B286-21437A482300}" presName="parTxOnly" presStyleLbl="node1" presStyleIdx="0" presStyleCnt="3" custLinFactNeighborX="22449" custLinFactNeighborY="-7346">
        <dgm:presLayoutVars>
          <dgm:chMax val="0"/>
          <dgm:chPref val="0"/>
          <dgm:bulletEnabled val="1"/>
        </dgm:presLayoutVars>
      </dgm:prSet>
      <dgm:spPr/>
      <dgm:t>
        <a:bodyPr/>
        <a:lstStyle/>
        <a:p>
          <a:endParaRPr lang="en-US"/>
        </a:p>
      </dgm:t>
    </dgm:pt>
    <dgm:pt modelId="{51A0021D-47B5-4993-A9C5-35613E5F1142}" type="pres">
      <dgm:prSet presAssocID="{E893627C-6E1F-4838-B3E4-6259474CE6B2}" presName="parTxOnlySpace" presStyleCnt="0"/>
      <dgm:spPr/>
    </dgm:pt>
    <dgm:pt modelId="{3A99DD9E-29B0-4ED6-BE18-CB357401E100}" type="pres">
      <dgm:prSet presAssocID="{9A112860-5804-4FF2-89F6-73367244F9E8}" presName="parTxOnly" presStyleLbl="node1" presStyleIdx="1" presStyleCnt="3" custLinFactNeighborX="1430" custLinFactNeighborY="2857">
        <dgm:presLayoutVars>
          <dgm:chMax val="0"/>
          <dgm:chPref val="0"/>
          <dgm:bulletEnabled val="1"/>
        </dgm:presLayoutVars>
      </dgm:prSet>
      <dgm:spPr/>
      <dgm:t>
        <a:bodyPr/>
        <a:lstStyle/>
        <a:p>
          <a:endParaRPr lang="en-US"/>
        </a:p>
      </dgm:t>
    </dgm:pt>
    <dgm:pt modelId="{16C187FC-6CA0-455A-9050-4FDF25CE6353}" type="pres">
      <dgm:prSet presAssocID="{4063BEF6-55F2-4BB6-8172-646BA36AAED6}" presName="parTxOnlySpace" presStyleCnt="0"/>
      <dgm:spPr/>
    </dgm:pt>
    <dgm:pt modelId="{FE874FE3-FAAB-432D-B9C3-D67F9D946B59}" type="pres">
      <dgm:prSet presAssocID="{C4F09211-A0CD-404D-9A81-1C8E7877C5DC}" presName="parTxOnly" presStyleLbl="node1" presStyleIdx="2" presStyleCnt="3">
        <dgm:presLayoutVars>
          <dgm:chMax val="0"/>
          <dgm:chPref val="0"/>
          <dgm:bulletEnabled val="1"/>
        </dgm:presLayoutVars>
      </dgm:prSet>
      <dgm:spPr/>
      <dgm:t>
        <a:bodyPr/>
        <a:lstStyle/>
        <a:p>
          <a:endParaRPr lang="en-US"/>
        </a:p>
      </dgm:t>
    </dgm:pt>
  </dgm:ptLst>
  <dgm:cxnLst>
    <dgm:cxn modelId="{426D0067-A920-4A53-B498-6FBB6F3F4C6E}" type="presOf" srcId="{758D32F7-AE7E-4561-AB2D-26E621179F1A}" destId="{61984C63-ED39-4156-919D-13ED6EFD3918}" srcOrd="0" destOrd="0" presId="urn:microsoft.com/office/officeart/2005/8/layout/chevron1"/>
    <dgm:cxn modelId="{EDFFBD47-7D4A-4068-9AAC-01FF0D74F45D}" srcId="{758D32F7-AE7E-4561-AB2D-26E621179F1A}" destId="{C4F09211-A0CD-404D-9A81-1C8E7877C5DC}" srcOrd="2" destOrd="0" parTransId="{0EF1C928-E058-437C-98E8-7D933A61FCC4}" sibTransId="{8545A059-4CC9-4329-B23C-18D1B3D03F7A}"/>
    <dgm:cxn modelId="{D8249FDB-1C82-424D-926F-53330E34B150}" srcId="{758D32F7-AE7E-4561-AB2D-26E621179F1A}" destId="{9A112860-5804-4FF2-89F6-73367244F9E8}" srcOrd="1" destOrd="0" parTransId="{7E22139B-5E92-4831-B098-EA8C2D825B27}" sibTransId="{4063BEF6-55F2-4BB6-8172-646BA36AAED6}"/>
    <dgm:cxn modelId="{416038B6-D173-4C69-8A59-9404559045F4}" srcId="{758D32F7-AE7E-4561-AB2D-26E621179F1A}" destId="{E89E6200-1F72-45B8-B286-21437A482300}" srcOrd="0" destOrd="0" parTransId="{5F7992F1-ADA9-459E-B6DE-5D56CB084288}" sibTransId="{E893627C-6E1F-4838-B3E4-6259474CE6B2}"/>
    <dgm:cxn modelId="{D6714B05-32FF-49F5-96B1-E9C9E590C53C}" type="presOf" srcId="{9A112860-5804-4FF2-89F6-73367244F9E8}" destId="{3A99DD9E-29B0-4ED6-BE18-CB357401E100}" srcOrd="0" destOrd="0" presId="urn:microsoft.com/office/officeart/2005/8/layout/chevron1"/>
    <dgm:cxn modelId="{4C708AA1-F806-458B-A2AB-5B1641105690}" type="presOf" srcId="{C4F09211-A0CD-404D-9A81-1C8E7877C5DC}" destId="{FE874FE3-FAAB-432D-B9C3-D67F9D946B59}" srcOrd="0" destOrd="0" presId="urn:microsoft.com/office/officeart/2005/8/layout/chevron1"/>
    <dgm:cxn modelId="{E59E8AFA-89E2-4703-96BC-84C9D1EF3F5A}" type="presOf" srcId="{E89E6200-1F72-45B8-B286-21437A482300}" destId="{B3C02623-E727-4AF4-BAF7-3DD44833B46D}" srcOrd="0" destOrd="0" presId="urn:microsoft.com/office/officeart/2005/8/layout/chevron1"/>
    <dgm:cxn modelId="{6BF5A436-873C-4F41-A41A-A49C853E9C15}" type="presParOf" srcId="{61984C63-ED39-4156-919D-13ED6EFD3918}" destId="{B3C02623-E727-4AF4-BAF7-3DD44833B46D}" srcOrd="0" destOrd="0" presId="urn:microsoft.com/office/officeart/2005/8/layout/chevron1"/>
    <dgm:cxn modelId="{143FE7F1-B17E-4882-B779-68DC2E7AE228}" type="presParOf" srcId="{61984C63-ED39-4156-919D-13ED6EFD3918}" destId="{51A0021D-47B5-4993-A9C5-35613E5F1142}" srcOrd="1" destOrd="0" presId="urn:microsoft.com/office/officeart/2005/8/layout/chevron1"/>
    <dgm:cxn modelId="{E625CCC5-64AA-457F-9FF0-64E246A5AECC}" type="presParOf" srcId="{61984C63-ED39-4156-919D-13ED6EFD3918}" destId="{3A99DD9E-29B0-4ED6-BE18-CB357401E100}" srcOrd="2" destOrd="0" presId="urn:microsoft.com/office/officeart/2005/8/layout/chevron1"/>
    <dgm:cxn modelId="{18ED3C30-7C13-44DE-8FC5-5565D525864C}" type="presParOf" srcId="{61984C63-ED39-4156-919D-13ED6EFD3918}" destId="{16C187FC-6CA0-455A-9050-4FDF25CE6353}" srcOrd="3" destOrd="0" presId="urn:microsoft.com/office/officeart/2005/8/layout/chevron1"/>
    <dgm:cxn modelId="{0F3A94DC-15C1-4E6A-B5B2-D4CAA50FB1CD}" type="presParOf" srcId="{61984C63-ED39-4156-919D-13ED6EFD3918}" destId="{FE874FE3-FAAB-432D-B9C3-D67F9D946B5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B4F4D1-4DED-4CC9-B643-9D7464C6EEF1}" type="doc">
      <dgm:prSet loTypeId="urn:microsoft.com/office/officeart/2005/8/layout/cycle4#5" loCatId="relationship" qsTypeId="urn:microsoft.com/office/officeart/2005/8/quickstyle/simple1" qsCatId="simple" csTypeId="urn:microsoft.com/office/officeart/2005/8/colors/accent0_2" csCatId="mainScheme" phldr="1"/>
      <dgm:spPr/>
      <dgm:t>
        <a:bodyPr/>
        <a:lstStyle/>
        <a:p>
          <a:endParaRPr lang="en-US"/>
        </a:p>
      </dgm:t>
    </dgm:pt>
    <dgm:pt modelId="{EC381378-94BC-4D82-90E0-04E266DFB511}">
      <dgm:prSet phldrT="[Text]"/>
      <dgm:spPr>
        <a:solidFill>
          <a:srgbClr val="4669B8"/>
        </a:solidFill>
        <a:ln>
          <a:solidFill>
            <a:schemeClr val="bg1"/>
          </a:solidFill>
        </a:ln>
      </dgm:spPr>
      <dgm:t>
        <a:bodyPr anchor="t"/>
        <a:lstStyle/>
        <a:p>
          <a:pPr algn="l"/>
          <a:r>
            <a:rPr lang="en-US" b="1" u="sng" dirty="0" smtClean="0">
              <a:solidFill>
                <a:schemeClr val="bg1"/>
              </a:solidFill>
              <a:cs typeface="Arial" pitchFamily="34" charset="0"/>
            </a:rPr>
            <a:t>Strategy &amp; Planning</a:t>
          </a:r>
        </a:p>
        <a:p>
          <a:pPr algn="l"/>
          <a:r>
            <a:rPr lang="en-US" b="0" i="1" dirty="0" smtClean="0">
              <a:solidFill>
                <a:schemeClr val="bg1"/>
              </a:solidFill>
              <a:latin typeface="+mn-lt"/>
              <a:cs typeface="Arial" pitchFamily="34" charset="0"/>
            </a:rPr>
            <a:t>Planning, Governance, &amp; Communications</a:t>
          </a:r>
        </a:p>
        <a:p>
          <a:pPr algn="l"/>
          <a:r>
            <a:rPr lang="en-US" b="0" i="1" dirty="0" smtClean="0">
              <a:solidFill>
                <a:schemeClr val="bg1"/>
              </a:solidFill>
              <a:latin typeface="+mn-lt"/>
              <a:cs typeface="Arial" pitchFamily="34" charset="0"/>
            </a:rPr>
            <a:t>Diversity &amp; Inclusion</a:t>
          </a:r>
          <a:endParaRPr lang="en-US" b="0" i="1" dirty="0">
            <a:solidFill>
              <a:schemeClr val="bg1"/>
            </a:solidFill>
            <a:latin typeface="+mn-lt"/>
          </a:endParaRPr>
        </a:p>
      </dgm:t>
    </dgm:pt>
    <dgm:pt modelId="{2B3D9C4B-F764-45E5-A960-11BDC6EC58AF}" type="parTrans" cxnId="{33AE29FD-5E9A-4D47-A61E-F34A914207B3}">
      <dgm:prSet/>
      <dgm:spPr/>
      <dgm:t>
        <a:bodyPr/>
        <a:lstStyle/>
        <a:p>
          <a:endParaRPr lang="en-US"/>
        </a:p>
      </dgm:t>
    </dgm:pt>
    <dgm:pt modelId="{803A13AF-B826-4CB0-B232-043D6D78ED0F}" type="sibTrans" cxnId="{33AE29FD-5E9A-4D47-A61E-F34A914207B3}">
      <dgm:prSet/>
      <dgm:spPr/>
      <dgm:t>
        <a:bodyPr/>
        <a:lstStyle/>
        <a:p>
          <a:endParaRPr lang="en-US"/>
        </a:p>
      </dgm:t>
    </dgm:pt>
    <dgm:pt modelId="{DD7F9E7D-F690-4CFF-BF5A-6394BBEB1314}">
      <dgm:prSet phldrT="[Text]"/>
      <dgm:spPr>
        <a:solidFill>
          <a:srgbClr val="9AD749"/>
        </a:solidFill>
        <a:ln>
          <a:solidFill>
            <a:schemeClr val="bg1">
              <a:lumMod val="95000"/>
            </a:schemeClr>
          </a:solidFill>
        </a:ln>
      </dgm:spPr>
      <dgm:t>
        <a:bodyPr rIns="0" anchor="t"/>
        <a:lstStyle/>
        <a:p>
          <a:pPr algn="l"/>
          <a:r>
            <a:rPr lang="en-US" b="1" u="sng" dirty="0" smtClean="0">
              <a:solidFill>
                <a:srgbClr val="008080"/>
              </a:solidFill>
              <a:cs typeface="Arial" pitchFamily="34" charset="0"/>
            </a:rPr>
            <a:t>Total Rewards</a:t>
          </a:r>
        </a:p>
        <a:p>
          <a:pPr algn="l"/>
          <a:r>
            <a:rPr lang="en-US" b="1" i="1" dirty="0" smtClean="0">
              <a:solidFill>
                <a:srgbClr val="008080"/>
              </a:solidFill>
              <a:latin typeface="+mn-lt"/>
              <a:cs typeface="Arial" pitchFamily="34" charset="0"/>
            </a:rPr>
            <a:t>Compensation</a:t>
          </a:r>
        </a:p>
        <a:p>
          <a:pPr algn="l"/>
          <a:r>
            <a:rPr lang="en-US" b="1" i="1" dirty="0" smtClean="0">
              <a:solidFill>
                <a:srgbClr val="008080"/>
              </a:solidFill>
              <a:latin typeface="+mn-lt"/>
              <a:cs typeface="Arial" pitchFamily="34" charset="0"/>
            </a:rPr>
            <a:t>Benefits and Health &amp; Well Being</a:t>
          </a:r>
          <a:endParaRPr lang="en-US" b="1" i="1" dirty="0">
            <a:solidFill>
              <a:srgbClr val="008080"/>
            </a:solidFill>
            <a:latin typeface="+mn-lt"/>
          </a:endParaRPr>
        </a:p>
      </dgm:t>
    </dgm:pt>
    <dgm:pt modelId="{C3672EFC-429B-48BA-B3E1-1E7BF0E92B9B}" type="parTrans" cxnId="{829075BB-5F0E-4157-8CEB-C19C47F87701}">
      <dgm:prSet/>
      <dgm:spPr/>
      <dgm:t>
        <a:bodyPr/>
        <a:lstStyle/>
        <a:p>
          <a:endParaRPr lang="en-US"/>
        </a:p>
      </dgm:t>
    </dgm:pt>
    <dgm:pt modelId="{3C19FD30-CA8A-41E5-9018-F16426542F17}" type="sibTrans" cxnId="{829075BB-5F0E-4157-8CEB-C19C47F87701}">
      <dgm:prSet/>
      <dgm:spPr/>
      <dgm:t>
        <a:bodyPr/>
        <a:lstStyle/>
        <a:p>
          <a:endParaRPr lang="en-US"/>
        </a:p>
      </dgm:t>
    </dgm:pt>
    <dgm:pt modelId="{89B69F81-2C03-4B31-8E1C-205A5A4D2EFB}">
      <dgm:prSet phldrT="[Text]" custT="1"/>
      <dgm:spPr>
        <a:solidFill>
          <a:srgbClr val="FFC000"/>
        </a:solidFill>
        <a:ln>
          <a:solidFill>
            <a:schemeClr val="bg1"/>
          </a:solidFill>
        </a:ln>
      </dgm:spPr>
      <dgm:t>
        <a:bodyPr lIns="82296" tIns="0" rIns="0" bIns="0" anchor="b"/>
        <a:lstStyle/>
        <a:p>
          <a:pPr algn="l">
            <a:lnSpc>
              <a:spcPct val="100000"/>
            </a:lnSpc>
            <a:spcAft>
              <a:spcPts val="0"/>
            </a:spcAft>
          </a:pPr>
          <a:r>
            <a:rPr lang="en-US" sz="1050" b="1" u="sng" dirty="0" smtClean="0">
              <a:solidFill>
                <a:srgbClr val="FF6600"/>
              </a:solidFill>
              <a:cs typeface="Arial" pitchFamily="34" charset="0"/>
            </a:rPr>
            <a:t>Strategic Human Resources </a:t>
          </a:r>
        </a:p>
        <a:p>
          <a:pPr algn="l">
            <a:lnSpc>
              <a:spcPct val="100000"/>
            </a:lnSpc>
            <a:spcAft>
              <a:spcPts val="420"/>
            </a:spcAft>
          </a:pPr>
          <a:r>
            <a:rPr lang="en-US" sz="1050" b="1" i="1" dirty="0" smtClean="0">
              <a:solidFill>
                <a:srgbClr val="FF6600"/>
              </a:solidFill>
              <a:latin typeface="+mn-lt"/>
              <a:cs typeface="Arial" pitchFamily="34" charset="0"/>
            </a:rPr>
            <a:t>Human Resources Executives</a:t>
          </a:r>
        </a:p>
        <a:p>
          <a:pPr algn="l">
            <a:lnSpc>
              <a:spcPct val="90000"/>
            </a:lnSpc>
            <a:spcAft>
              <a:spcPct val="35000"/>
            </a:spcAft>
          </a:pPr>
          <a:r>
            <a:rPr lang="en-US" sz="1050" b="1" i="1" dirty="0" smtClean="0">
              <a:solidFill>
                <a:srgbClr val="FF6600"/>
              </a:solidFill>
              <a:latin typeface="+mn-lt"/>
              <a:cs typeface="Arial" pitchFamily="34" charset="0"/>
            </a:rPr>
            <a:t>Advisory and Policy Services</a:t>
          </a:r>
        </a:p>
      </dgm:t>
    </dgm:pt>
    <dgm:pt modelId="{E255834D-0FBB-4B74-A62A-22497FA7D669}" type="parTrans" cxnId="{2AF5725F-9A7D-46DD-BE93-9992D7455C17}">
      <dgm:prSet/>
      <dgm:spPr/>
      <dgm:t>
        <a:bodyPr/>
        <a:lstStyle/>
        <a:p>
          <a:endParaRPr lang="en-US"/>
        </a:p>
      </dgm:t>
    </dgm:pt>
    <dgm:pt modelId="{CBE928E1-4D9E-455B-9861-DA658E01F1F3}" type="sibTrans" cxnId="{2AF5725F-9A7D-46DD-BE93-9992D7455C17}">
      <dgm:prSet/>
      <dgm:spPr/>
      <dgm:t>
        <a:bodyPr/>
        <a:lstStyle/>
        <a:p>
          <a:endParaRPr lang="en-US"/>
        </a:p>
      </dgm:t>
    </dgm:pt>
    <dgm:pt modelId="{10789A19-0049-40C0-9FCD-41D28D8D59B2}">
      <dgm:prSet phldrT="[Text]"/>
      <dgm:spPr>
        <a:solidFill>
          <a:srgbClr val="B888DC"/>
        </a:solidFill>
        <a:ln>
          <a:solidFill>
            <a:schemeClr val="bg1"/>
          </a:solidFill>
        </a:ln>
      </dgm:spPr>
      <dgm:t>
        <a:bodyPr anchor="b"/>
        <a:lstStyle/>
        <a:p>
          <a:pPr algn="l"/>
          <a:endParaRPr lang="en-US" b="1" dirty="0" smtClean="0">
            <a:solidFill>
              <a:srgbClr val="7030A0"/>
            </a:solidFill>
          </a:endParaRPr>
        </a:p>
        <a:p>
          <a:pPr algn="l"/>
          <a:r>
            <a:rPr lang="en-US" b="1" u="sng" dirty="0" smtClean="0">
              <a:solidFill>
                <a:srgbClr val="7030A0"/>
              </a:solidFill>
            </a:rPr>
            <a:t>Talent Management</a:t>
          </a:r>
        </a:p>
        <a:p>
          <a:pPr algn="l"/>
          <a:r>
            <a:rPr lang="en-US" b="1" i="1" dirty="0" smtClean="0">
              <a:solidFill>
                <a:srgbClr val="7030A0"/>
              </a:solidFill>
            </a:rPr>
            <a:t>Talent Acquisition &amp; Workforce Planning</a:t>
          </a:r>
        </a:p>
        <a:p>
          <a:pPr algn="l"/>
          <a:r>
            <a:rPr lang="en-US" b="1" i="1" dirty="0" smtClean="0">
              <a:solidFill>
                <a:srgbClr val="7030A0"/>
              </a:solidFill>
            </a:rPr>
            <a:t>Talent Development &amp; Organizational Effectiveness</a:t>
          </a:r>
          <a:r>
            <a:rPr lang="en-US" b="1" dirty="0" smtClean="0">
              <a:solidFill>
                <a:srgbClr val="7030A0"/>
              </a:solidFill>
            </a:rPr>
            <a:t> </a:t>
          </a:r>
          <a:endParaRPr lang="en-US" b="1" dirty="0">
            <a:solidFill>
              <a:srgbClr val="7030A0"/>
            </a:solidFill>
          </a:endParaRPr>
        </a:p>
      </dgm:t>
    </dgm:pt>
    <dgm:pt modelId="{34BEE075-98E2-4EC4-84F4-6168DFEC1561}" type="parTrans" cxnId="{1FD008A6-BFF9-493A-BC90-ECC385CF9B81}">
      <dgm:prSet/>
      <dgm:spPr/>
      <dgm:t>
        <a:bodyPr/>
        <a:lstStyle/>
        <a:p>
          <a:endParaRPr lang="en-US"/>
        </a:p>
      </dgm:t>
    </dgm:pt>
    <dgm:pt modelId="{67F7D67D-F9CE-4BC5-9AD1-4F30C03C188B}" type="sibTrans" cxnId="{1FD008A6-BFF9-493A-BC90-ECC385CF9B81}">
      <dgm:prSet/>
      <dgm:spPr/>
      <dgm:t>
        <a:bodyPr/>
        <a:lstStyle/>
        <a:p>
          <a:endParaRPr lang="en-US"/>
        </a:p>
      </dgm:t>
    </dgm:pt>
    <dgm:pt modelId="{E899CE11-B17E-44DF-BE1D-E06F28EA47AC}" type="pres">
      <dgm:prSet presAssocID="{E7B4F4D1-4DED-4CC9-B643-9D7464C6EEF1}" presName="cycleMatrixDiagram" presStyleCnt="0">
        <dgm:presLayoutVars>
          <dgm:chMax val="1"/>
          <dgm:dir/>
          <dgm:animLvl val="lvl"/>
          <dgm:resizeHandles val="exact"/>
        </dgm:presLayoutVars>
      </dgm:prSet>
      <dgm:spPr/>
      <dgm:t>
        <a:bodyPr/>
        <a:lstStyle/>
        <a:p>
          <a:endParaRPr lang="en-US"/>
        </a:p>
      </dgm:t>
    </dgm:pt>
    <dgm:pt modelId="{CE47C8B5-FEF2-41C9-AF5E-77D20EDCBA06}" type="pres">
      <dgm:prSet presAssocID="{E7B4F4D1-4DED-4CC9-B643-9D7464C6EEF1}" presName="children" presStyleCnt="0"/>
      <dgm:spPr/>
      <dgm:t>
        <a:bodyPr/>
        <a:lstStyle/>
        <a:p>
          <a:endParaRPr lang="en-US"/>
        </a:p>
      </dgm:t>
    </dgm:pt>
    <dgm:pt modelId="{A21C7FE2-D928-4251-A4C9-A2AAFD78EF71}" type="pres">
      <dgm:prSet presAssocID="{E7B4F4D1-4DED-4CC9-B643-9D7464C6EEF1}" presName="childPlaceholder" presStyleCnt="0"/>
      <dgm:spPr/>
      <dgm:t>
        <a:bodyPr/>
        <a:lstStyle/>
        <a:p>
          <a:endParaRPr lang="en-US"/>
        </a:p>
      </dgm:t>
    </dgm:pt>
    <dgm:pt modelId="{D02E53F8-2785-4BD6-9BFA-463D0D04AB5F}" type="pres">
      <dgm:prSet presAssocID="{E7B4F4D1-4DED-4CC9-B643-9D7464C6EEF1}" presName="circle" presStyleCnt="0"/>
      <dgm:spPr/>
      <dgm:t>
        <a:bodyPr/>
        <a:lstStyle/>
        <a:p>
          <a:endParaRPr lang="en-US"/>
        </a:p>
      </dgm:t>
    </dgm:pt>
    <dgm:pt modelId="{44CB9313-05A4-485E-9BC5-390631BB08CA}" type="pres">
      <dgm:prSet presAssocID="{E7B4F4D1-4DED-4CC9-B643-9D7464C6EEF1}" presName="quadrant1" presStyleLbl="node1" presStyleIdx="0" presStyleCnt="4" custScaleX="90835" custScaleY="92596" custLinFactNeighborX="11144" custLinFactNeighborY="15509">
        <dgm:presLayoutVars>
          <dgm:chMax val="1"/>
          <dgm:bulletEnabled val="1"/>
        </dgm:presLayoutVars>
      </dgm:prSet>
      <dgm:spPr/>
      <dgm:t>
        <a:bodyPr/>
        <a:lstStyle/>
        <a:p>
          <a:endParaRPr lang="en-US"/>
        </a:p>
      </dgm:t>
    </dgm:pt>
    <dgm:pt modelId="{55E204E8-2082-4EF8-8573-C4D981CC4D4D}" type="pres">
      <dgm:prSet presAssocID="{E7B4F4D1-4DED-4CC9-B643-9D7464C6EEF1}" presName="quadrant2" presStyleLbl="node1" presStyleIdx="1" presStyleCnt="4" custScaleX="90835" custScaleY="92596" custLinFactNeighborX="-3574" custLinFactNeighborY="15509">
        <dgm:presLayoutVars>
          <dgm:chMax val="1"/>
          <dgm:bulletEnabled val="1"/>
        </dgm:presLayoutVars>
      </dgm:prSet>
      <dgm:spPr/>
      <dgm:t>
        <a:bodyPr/>
        <a:lstStyle/>
        <a:p>
          <a:endParaRPr lang="en-US"/>
        </a:p>
      </dgm:t>
    </dgm:pt>
    <dgm:pt modelId="{BC7383DE-3EB0-47D1-A701-4F7F125A3C9C}" type="pres">
      <dgm:prSet presAssocID="{E7B4F4D1-4DED-4CC9-B643-9D7464C6EEF1}" presName="quadrant3" presStyleLbl="node1" presStyleIdx="2" presStyleCnt="4" custScaleX="90835" custScaleY="92596" custLinFactNeighborX="-4085" custLinFactNeighborY="-1619">
        <dgm:presLayoutVars>
          <dgm:chMax val="1"/>
          <dgm:bulletEnabled val="1"/>
        </dgm:presLayoutVars>
      </dgm:prSet>
      <dgm:spPr/>
      <dgm:t>
        <a:bodyPr/>
        <a:lstStyle/>
        <a:p>
          <a:endParaRPr lang="en-US"/>
        </a:p>
      </dgm:t>
    </dgm:pt>
    <dgm:pt modelId="{C6C99B08-7339-4245-A35A-98D88DCA92FC}" type="pres">
      <dgm:prSet presAssocID="{E7B4F4D1-4DED-4CC9-B643-9D7464C6EEF1}" presName="quadrant4" presStyleLbl="node1" presStyleIdx="3" presStyleCnt="4" custScaleX="90835" custScaleY="92596" custLinFactNeighborX="11286" custLinFactNeighborY="-1619">
        <dgm:presLayoutVars>
          <dgm:chMax val="1"/>
          <dgm:bulletEnabled val="1"/>
        </dgm:presLayoutVars>
      </dgm:prSet>
      <dgm:spPr/>
      <dgm:t>
        <a:bodyPr/>
        <a:lstStyle/>
        <a:p>
          <a:endParaRPr lang="en-US"/>
        </a:p>
      </dgm:t>
    </dgm:pt>
    <dgm:pt modelId="{C3C2BEE8-AC32-4013-B524-0305561577DE}" type="pres">
      <dgm:prSet presAssocID="{E7B4F4D1-4DED-4CC9-B643-9D7464C6EEF1}" presName="quadrantPlaceholder" presStyleCnt="0"/>
      <dgm:spPr/>
      <dgm:t>
        <a:bodyPr/>
        <a:lstStyle/>
        <a:p>
          <a:endParaRPr lang="en-US"/>
        </a:p>
      </dgm:t>
    </dgm:pt>
    <dgm:pt modelId="{076E7A79-E8EA-45F3-892B-67952E9A23DC}" type="pres">
      <dgm:prSet presAssocID="{E7B4F4D1-4DED-4CC9-B643-9D7464C6EEF1}" presName="center1" presStyleLbl="fgShp" presStyleIdx="0" presStyleCnt="2" custAng="5400000" custFlipVert="1" custFlipHor="0" custScaleX="11003" custScaleY="6993" custLinFactX="-100000" custLinFactY="-100000" custLinFactNeighborX="-106793" custLinFactNeighborY="-111871"/>
      <dgm:spPr/>
      <dgm:t>
        <a:bodyPr/>
        <a:lstStyle/>
        <a:p>
          <a:endParaRPr lang="en-US"/>
        </a:p>
      </dgm:t>
    </dgm:pt>
    <dgm:pt modelId="{FB44A33F-77B7-4DDD-9F1A-E3C5A2F13064}" type="pres">
      <dgm:prSet presAssocID="{E7B4F4D1-4DED-4CC9-B643-9D7464C6EEF1}" presName="center2" presStyleLbl="fgShp" presStyleIdx="1" presStyleCnt="2" custAng="16200000" custFlipVert="1" custFlipHor="1" custScaleX="14220" custScaleY="49859" custLinFactX="100000" custLinFactY="-100000" custLinFactNeighborX="117236" custLinFactNeighborY="-135830"/>
      <dgm:spPr/>
      <dgm:t>
        <a:bodyPr/>
        <a:lstStyle/>
        <a:p>
          <a:endParaRPr lang="en-US"/>
        </a:p>
      </dgm:t>
    </dgm:pt>
  </dgm:ptLst>
  <dgm:cxnLst>
    <dgm:cxn modelId="{1FD008A6-BFF9-493A-BC90-ECC385CF9B81}" srcId="{E7B4F4D1-4DED-4CC9-B643-9D7464C6EEF1}" destId="{10789A19-0049-40C0-9FCD-41D28D8D59B2}" srcOrd="3" destOrd="0" parTransId="{34BEE075-98E2-4EC4-84F4-6168DFEC1561}" sibTransId="{67F7D67D-F9CE-4BC5-9AD1-4F30C03C188B}"/>
    <dgm:cxn modelId="{829075BB-5F0E-4157-8CEB-C19C47F87701}" srcId="{E7B4F4D1-4DED-4CC9-B643-9D7464C6EEF1}" destId="{DD7F9E7D-F690-4CFF-BF5A-6394BBEB1314}" srcOrd="1" destOrd="0" parTransId="{C3672EFC-429B-48BA-B3E1-1E7BF0E92B9B}" sibTransId="{3C19FD30-CA8A-41E5-9018-F16426542F17}"/>
    <dgm:cxn modelId="{4F136BE1-D8D5-40D9-BF0D-68A067A838F1}" type="presOf" srcId="{10789A19-0049-40C0-9FCD-41D28D8D59B2}" destId="{C6C99B08-7339-4245-A35A-98D88DCA92FC}" srcOrd="0" destOrd="0" presId="urn:microsoft.com/office/officeart/2005/8/layout/cycle4#5"/>
    <dgm:cxn modelId="{17B7DF08-2DE8-4653-857A-5156689CED2F}" type="presOf" srcId="{DD7F9E7D-F690-4CFF-BF5A-6394BBEB1314}" destId="{55E204E8-2082-4EF8-8573-C4D981CC4D4D}" srcOrd="0" destOrd="0" presId="urn:microsoft.com/office/officeart/2005/8/layout/cycle4#5"/>
    <dgm:cxn modelId="{2AF5725F-9A7D-46DD-BE93-9992D7455C17}" srcId="{E7B4F4D1-4DED-4CC9-B643-9D7464C6EEF1}" destId="{89B69F81-2C03-4B31-8E1C-205A5A4D2EFB}" srcOrd="2" destOrd="0" parTransId="{E255834D-0FBB-4B74-A62A-22497FA7D669}" sibTransId="{CBE928E1-4D9E-455B-9861-DA658E01F1F3}"/>
    <dgm:cxn modelId="{782A7F32-7ECE-4E4A-A3C6-E14DDDA97436}" type="presOf" srcId="{EC381378-94BC-4D82-90E0-04E266DFB511}" destId="{44CB9313-05A4-485E-9BC5-390631BB08CA}" srcOrd="0" destOrd="0" presId="urn:microsoft.com/office/officeart/2005/8/layout/cycle4#5"/>
    <dgm:cxn modelId="{09940537-A192-40B2-A8C0-878E266BD4C7}" type="presOf" srcId="{E7B4F4D1-4DED-4CC9-B643-9D7464C6EEF1}" destId="{E899CE11-B17E-44DF-BE1D-E06F28EA47AC}" srcOrd="0" destOrd="0" presId="urn:microsoft.com/office/officeart/2005/8/layout/cycle4#5"/>
    <dgm:cxn modelId="{33AE29FD-5E9A-4D47-A61E-F34A914207B3}" srcId="{E7B4F4D1-4DED-4CC9-B643-9D7464C6EEF1}" destId="{EC381378-94BC-4D82-90E0-04E266DFB511}" srcOrd="0" destOrd="0" parTransId="{2B3D9C4B-F764-45E5-A960-11BDC6EC58AF}" sibTransId="{803A13AF-B826-4CB0-B232-043D6D78ED0F}"/>
    <dgm:cxn modelId="{87B48DC8-3314-431E-9B42-958C0B20ACBA}" type="presOf" srcId="{89B69F81-2C03-4B31-8E1C-205A5A4D2EFB}" destId="{BC7383DE-3EB0-47D1-A701-4F7F125A3C9C}" srcOrd="0" destOrd="0" presId="urn:microsoft.com/office/officeart/2005/8/layout/cycle4#5"/>
    <dgm:cxn modelId="{CCF253A9-ED06-4703-9E47-4BF887B893D1}" type="presParOf" srcId="{E899CE11-B17E-44DF-BE1D-E06F28EA47AC}" destId="{CE47C8B5-FEF2-41C9-AF5E-77D20EDCBA06}" srcOrd="0" destOrd="0" presId="urn:microsoft.com/office/officeart/2005/8/layout/cycle4#5"/>
    <dgm:cxn modelId="{B5E33853-9545-4B34-95D3-5A81066AB770}" type="presParOf" srcId="{CE47C8B5-FEF2-41C9-AF5E-77D20EDCBA06}" destId="{A21C7FE2-D928-4251-A4C9-A2AAFD78EF71}" srcOrd="0" destOrd="0" presId="urn:microsoft.com/office/officeart/2005/8/layout/cycle4#5"/>
    <dgm:cxn modelId="{355F6672-0C40-4F36-896D-F4A8C1F7C883}" type="presParOf" srcId="{E899CE11-B17E-44DF-BE1D-E06F28EA47AC}" destId="{D02E53F8-2785-4BD6-9BFA-463D0D04AB5F}" srcOrd="1" destOrd="0" presId="urn:microsoft.com/office/officeart/2005/8/layout/cycle4#5"/>
    <dgm:cxn modelId="{073A2206-54B8-4E85-9330-0AD33FEC2936}" type="presParOf" srcId="{D02E53F8-2785-4BD6-9BFA-463D0D04AB5F}" destId="{44CB9313-05A4-485E-9BC5-390631BB08CA}" srcOrd="0" destOrd="0" presId="urn:microsoft.com/office/officeart/2005/8/layout/cycle4#5"/>
    <dgm:cxn modelId="{4E8E09CF-7569-4E56-97CA-81F07A61CB12}" type="presParOf" srcId="{D02E53F8-2785-4BD6-9BFA-463D0D04AB5F}" destId="{55E204E8-2082-4EF8-8573-C4D981CC4D4D}" srcOrd="1" destOrd="0" presId="urn:microsoft.com/office/officeart/2005/8/layout/cycle4#5"/>
    <dgm:cxn modelId="{D3D804C2-413A-46B2-B4E2-5C88EE65A0B1}" type="presParOf" srcId="{D02E53F8-2785-4BD6-9BFA-463D0D04AB5F}" destId="{BC7383DE-3EB0-47D1-A701-4F7F125A3C9C}" srcOrd="2" destOrd="0" presId="urn:microsoft.com/office/officeart/2005/8/layout/cycle4#5"/>
    <dgm:cxn modelId="{5777FE3E-BE7D-497B-A157-22A022A4160C}" type="presParOf" srcId="{D02E53F8-2785-4BD6-9BFA-463D0D04AB5F}" destId="{C6C99B08-7339-4245-A35A-98D88DCA92FC}" srcOrd="3" destOrd="0" presId="urn:microsoft.com/office/officeart/2005/8/layout/cycle4#5"/>
    <dgm:cxn modelId="{DBF03529-3ABC-4723-9BC0-F7149E3A01DA}" type="presParOf" srcId="{D02E53F8-2785-4BD6-9BFA-463D0D04AB5F}" destId="{C3C2BEE8-AC32-4013-B524-0305561577DE}" srcOrd="4" destOrd="0" presId="urn:microsoft.com/office/officeart/2005/8/layout/cycle4#5"/>
    <dgm:cxn modelId="{A2ED2931-D4CA-4B42-9A63-FE20E55BB063}" type="presParOf" srcId="{E899CE11-B17E-44DF-BE1D-E06F28EA47AC}" destId="{076E7A79-E8EA-45F3-892B-67952E9A23DC}" srcOrd="2" destOrd="0" presId="urn:microsoft.com/office/officeart/2005/8/layout/cycle4#5"/>
    <dgm:cxn modelId="{F76E80AE-C780-45F1-9A0E-DC43747A1D0D}" type="presParOf" srcId="{E899CE11-B17E-44DF-BE1D-E06F28EA47AC}" destId="{FB44A33F-77B7-4DDD-9F1A-E3C5A2F13064}" srcOrd="3" destOrd="0" presId="urn:microsoft.com/office/officeart/2005/8/layout/cycle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5E7A5-465C-4A4D-BC34-DBD69CCFAD6D}">
      <dsp:nvSpPr>
        <dsp:cNvPr id="0" name=""/>
        <dsp:cNvSpPr/>
      </dsp:nvSpPr>
      <dsp:spPr>
        <a:xfrm>
          <a:off x="2241531" y="264931"/>
          <a:ext cx="4831911" cy="483180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latin typeface="+mj-lt"/>
            </a:rPr>
            <a:t>What is the biggest challenge you face in your job today?</a:t>
          </a:r>
          <a:endParaRPr lang="en-US" sz="3900" kern="1200" dirty="0"/>
        </a:p>
      </dsp:txBody>
      <dsp:txXfrm>
        <a:off x="2949148" y="972533"/>
        <a:ext cx="3416677" cy="3416603"/>
      </dsp:txXfrm>
    </dsp:sp>
    <dsp:sp modelId="{A31DC4A2-CAF9-475E-A77B-8CDC704CDA0A}">
      <dsp:nvSpPr>
        <dsp:cNvPr id="0" name=""/>
        <dsp:cNvSpPr/>
      </dsp:nvSpPr>
      <dsp:spPr>
        <a:xfrm>
          <a:off x="4998515" y="0"/>
          <a:ext cx="537378" cy="53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B9258-943A-44CC-8413-38ED0D1FBB75}">
      <dsp:nvSpPr>
        <dsp:cNvPr id="0" name=""/>
        <dsp:cNvSpPr/>
      </dsp:nvSpPr>
      <dsp:spPr>
        <a:xfrm>
          <a:off x="3726061" y="4692949"/>
          <a:ext cx="389105" cy="38947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5B5BD-995D-40D8-B489-267A881CC02A}">
      <dsp:nvSpPr>
        <dsp:cNvPr id="0" name=""/>
        <dsp:cNvSpPr/>
      </dsp:nvSpPr>
      <dsp:spPr>
        <a:xfrm>
          <a:off x="7384367" y="2181086"/>
          <a:ext cx="389105" cy="38947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0E2F4-AA88-4CD3-BC08-F37AC197C541}">
      <dsp:nvSpPr>
        <dsp:cNvPr id="0" name=""/>
        <dsp:cNvSpPr/>
      </dsp:nvSpPr>
      <dsp:spPr>
        <a:xfrm>
          <a:off x="5522414" y="5107265"/>
          <a:ext cx="537378" cy="53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FDACD-6FA4-4CA2-B684-D8D426E318B0}">
      <dsp:nvSpPr>
        <dsp:cNvPr id="0" name=""/>
        <dsp:cNvSpPr/>
      </dsp:nvSpPr>
      <dsp:spPr>
        <a:xfrm>
          <a:off x="3836592" y="763719"/>
          <a:ext cx="389105" cy="38947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6D0FC-96A0-4981-B47B-F846B10B2B80}">
      <dsp:nvSpPr>
        <dsp:cNvPr id="0" name=""/>
        <dsp:cNvSpPr/>
      </dsp:nvSpPr>
      <dsp:spPr>
        <a:xfrm>
          <a:off x="2609968" y="2991656"/>
          <a:ext cx="389105" cy="38947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0D42D-54FE-4BC8-80C9-E57E8C5D3A7E}">
      <dsp:nvSpPr>
        <dsp:cNvPr id="0" name=""/>
        <dsp:cNvSpPr/>
      </dsp:nvSpPr>
      <dsp:spPr>
        <a:xfrm>
          <a:off x="731839" y="1092236"/>
          <a:ext cx="1964396" cy="1963768"/>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600" kern="1200" dirty="0"/>
        </a:p>
      </dsp:txBody>
      <dsp:txXfrm>
        <a:off x="1019518" y="1379823"/>
        <a:ext cx="1389038" cy="1388594"/>
      </dsp:txXfrm>
    </dsp:sp>
    <dsp:sp modelId="{5505FA74-8584-4768-88BF-906B9CA2A6CD}">
      <dsp:nvSpPr>
        <dsp:cNvPr id="0" name=""/>
        <dsp:cNvSpPr/>
      </dsp:nvSpPr>
      <dsp:spPr>
        <a:xfrm>
          <a:off x="4454847" y="780653"/>
          <a:ext cx="537378" cy="53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59C02-EC54-41BD-87BD-8FCAC2E125A0}">
      <dsp:nvSpPr>
        <dsp:cNvPr id="0" name=""/>
        <dsp:cNvSpPr/>
      </dsp:nvSpPr>
      <dsp:spPr>
        <a:xfrm>
          <a:off x="916058" y="3631758"/>
          <a:ext cx="971414" cy="9714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65F14-D8DA-47B4-A865-8ABDF1439DA4}">
      <dsp:nvSpPr>
        <dsp:cNvPr id="0" name=""/>
        <dsp:cNvSpPr/>
      </dsp:nvSpPr>
      <dsp:spPr>
        <a:xfrm>
          <a:off x="7568585" y="168210"/>
          <a:ext cx="1964396" cy="1963768"/>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600" kern="1200" dirty="0"/>
        </a:p>
      </dsp:txBody>
      <dsp:txXfrm>
        <a:off x="7856264" y="455797"/>
        <a:ext cx="1389038" cy="1388594"/>
      </dsp:txXfrm>
    </dsp:sp>
    <dsp:sp modelId="{442C8EF2-94F1-43D1-9C5B-686B7E3E4855}">
      <dsp:nvSpPr>
        <dsp:cNvPr id="0" name=""/>
        <dsp:cNvSpPr/>
      </dsp:nvSpPr>
      <dsp:spPr>
        <a:xfrm>
          <a:off x="6692425" y="1524051"/>
          <a:ext cx="537378" cy="53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0EE00-27E5-44A1-B0F0-09A19C460A5B}">
      <dsp:nvSpPr>
        <dsp:cNvPr id="0" name=""/>
        <dsp:cNvSpPr/>
      </dsp:nvSpPr>
      <dsp:spPr>
        <a:xfrm>
          <a:off x="546723" y="4787779"/>
          <a:ext cx="389105" cy="38947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5D9E2-CF78-44A6-A59B-6797E73EBBC6}">
      <dsp:nvSpPr>
        <dsp:cNvPr id="0" name=""/>
        <dsp:cNvSpPr/>
      </dsp:nvSpPr>
      <dsp:spPr>
        <a:xfrm>
          <a:off x="4426989" y="4233476"/>
          <a:ext cx="389105" cy="38947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1F96-378C-471C-845F-2E52E3E6D3B5}">
      <dsp:nvSpPr>
        <dsp:cNvPr id="0" name=""/>
        <dsp:cNvSpPr/>
      </dsp:nvSpPr>
      <dsp:spPr>
        <a:xfrm>
          <a:off x="759215" y="0"/>
          <a:ext cx="8604442" cy="674858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9A2F1-751E-4F8F-AA58-F15503A3C5F5}">
      <dsp:nvSpPr>
        <dsp:cNvPr id="0" name=""/>
        <dsp:cNvSpPr/>
      </dsp:nvSpPr>
      <dsp:spPr>
        <a:xfrm>
          <a:off x="1548" y="2024574"/>
          <a:ext cx="1904734" cy="2699433"/>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Planning &amp; Launching </a:t>
          </a:r>
          <a:endParaRPr lang="en-US" sz="1800" kern="1200" dirty="0"/>
        </a:p>
      </dsp:txBody>
      <dsp:txXfrm>
        <a:off x="94529" y="2117555"/>
        <a:ext cx="1718772" cy="2513471"/>
      </dsp:txXfrm>
    </dsp:sp>
    <dsp:sp modelId="{6CC6D973-1A81-4704-9A4E-A137E445ABAB}">
      <dsp:nvSpPr>
        <dsp:cNvPr id="0" name=""/>
        <dsp:cNvSpPr/>
      </dsp:nvSpPr>
      <dsp:spPr>
        <a:xfrm>
          <a:off x="2055308" y="2024574"/>
          <a:ext cx="1904734" cy="2699433"/>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Implementation &amp; Optimization</a:t>
          </a:r>
          <a:endParaRPr lang="en-US" sz="1800" kern="1200" dirty="0" smtClean="0"/>
        </a:p>
      </dsp:txBody>
      <dsp:txXfrm>
        <a:off x="2148289" y="2117555"/>
        <a:ext cx="1718772" cy="2513471"/>
      </dsp:txXfrm>
    </dsp:sp>
    <dsp:sp modelId="{E38E26D5-4383-477F-A3D0-04B68E3C6A1D}">
      <dsp:nvSpPr>
        <dsp:cNvPr id="0" name=""/>
        <dsp:cNvSpPr/>
      </dsp:nvSpPr>
      <dsp:spPr>
        <a:xfrm>
          <a:off x="4109069" y="2024574"/>
          <a:ext cx="1904734" cy="2699433"/>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1 - 3 Years </a:t>
          </a:r>
          <a:endParaRPr lang="en-US" sz="1800" kern="1200" dirty="0" smtClean="0"/>
        </a:p>
      </dsp:txBody>
      <dsp:txXfrm>
        <a:off x="4202050" y="2117555"/>
        <a:ext cx="1718772" cy="2513471"/>
      </dsp:txXfrm>
    </dsp:sp>
    <dsp:sp modelId="{1DF0BA79-37E9-4420-AA91-D7913C7977D0}">
      <dsp:nvSpPr>
        <dsp:cNvPr id="0" name=""/>
        <dsp:cNvSpPr/>
      </dsp:nvSpPr>
      <dsp:spPr>
        <a:xfrm>
          <a:off x="6162829" y="2024574"/>
          <a:ext cx="1904734" cy="269943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3 - 5 Years </a:t>
          </a:r>
          <a:endParaRPr lang="en-US" sz="1800" kern="1200" dirty="0" smtClean="0"/>
        </a:p>
      </dsp:txBody>
      <dsp:txXfrm>
        <a:off x="6255810" y="2117555"/>
        <a:ext cx="1718772" cy="2513471"/>
      </dsp:txXfrm>
    </dsp:sp>
    <dsp:sp modelId="{3EF216B2-8EE5-460B-8EEB-23A59D442E20}">
      <dsp:nvSpPr>
        <dsp:cNvPr id="0" name=""/>
        <dsp:cNvSpPr/>
      </dsp:nvSpPr>
      <dsp:spPr>
        <a:xfrm>
          <a:off x="8216589" y="2024574"/>
          <a:ext cx="1904734" cy="2699433"/>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Greater than 5 </a:t>
          </a:r>
          <a:endParaRPr lang="en-US" sz="1800" kern="1200" dirty="0" smtClean="0"/>
        </a:p>
      </dsp:txBody>
      <dsp:txXfrm>
        <a:off x="8309570" y="2117555"/>
        <a:ext cx="1718772" cy="2513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F579E-37BB-4460-AFFF-A65D9DE0E6A4}">
      <dsp:nvSpPr>
        <dsp:cNvPr id="0" name=""/>
        <dsp:cNvSpPr/>
      </dsp:nvSpPr>
      <dsp:spPr>
        <a:xfrm>
          <a:off x="-6842884" y="-1046246"/>
          <a:ext cx="8143929" cy="8143929"/>
        </a:xfrm>
        <a:prstGeom prst="blockArc">
          <a:avLst>
            <a:gd name="adj1" fmla="val 18900000"/>
            <a:gd name="adj2" fmla="val 2700000"/>
            <a:gd name="adj3" fmla="val 265"/>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71AF6E-2F04-414A-BE7B-9FAC6353B554}">
      <dsp:nvSpPr>
        <dsp:cNvPr id="0" name=""/>
        <dsp:cNvSpPr/>
      </dsp:nvSpPr>
      <dsp:spPr>
        <a:xfrm>
          <a:off x="680746" y="465234"/>
          <a:ext cx="8309832" cy="93095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944" tIns="129540" rIns="129540" bIns="129540" numCol="1" spcCol="1270" anchor="ctr" anchorCtr="0">
          <a:noAutofit/>
        </a:bodyPr>
        <a:lstStyle/>
        <a:p>
          <a:pPr lvl="0" algn="l" defTabSz="2266950">
            <a:lnSpc>
              <a:spcPct val="90000"/>
            </a:lnSpc>
            <a:spcBef>
              <a:spcPct val="0"/>
            </a:spcBef>
            <a:spcAft>
              <a:spcPct val="35000"/>
            </a:spcAft>
          </a:pPr>
          <a:r>
            <a:rPr lang="en-US" sz="5100" kern="1200" dirty="0" smtClean="0"/>
            <a:t>Business-driven</a:t>
          </a:r>
          <a:endParaRPr lang="en-US" sz="5100" kern="1200" dirty="0"/>
        </a:p>
      </dsp:txBody>
      <dsp:txXfrm>
        <a:off x="680746" y="465234"/>
        <a:ext cx="8309832" cy="930952"/>
      </dsp:txXfrm>
    </dsp:sp>
    <dsp:sp modelId="{3AFC6D4C-CAEC-45ED-8738-E194A0253F32}">
      <dsp:nvSpPr>
        <dsp:cNvPr id="0" name=""/>
        <dsp:cNvSpPr/>
      </dsp:nvSpPr>
      <dsp:spPr>
        <a:xfrm>
          <a:off x="98900" y="348865"/>
          <a:ext cx="1163691" cy="1163691"/>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75B58-A340-4876-82DC-2CB0D7724D90}">
      <dsp:nvSpPr>
        <dsp:cNvPr id="0" name=""/>
        <dsp:cNvSpPr/>
      </dsp:nvSpPr>
      <dsp:spPr>
        <a:xfrm>
          <a:off x="1214482" y="1861905"/>
          <a:ext cx="7776096" cy="93095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944" tIns="129540" rIns="129540" bIns="129540" numCol="1" spcCol="1270" anchor="ctr" anchorCtr="0">
          <a:noAutofit/>
        </a:bodyPr>
        <a:lstStyle/>
        <a:p>
          <a:pPr lvl="0" algn="l" defTabSz="2266950">
            <a:lnSpc>
              <a:spcPct val="90000"/>
            </a:lnSpc>
            <a:spcBef>
              <a:spcPct val="0"/>
            </a:spcBef>
            <a:spcAft>
              <a:spcPct val="35000"/>
            </a:spcAft>
          </a:pPr>
          <a:r>
            <a:rPr lang="en-US" sz="5100" kern="1200" dirty="0" smtClean="0"/>
            <a:t>Scalable</a:t>
          </a:r>
          <a:endParaRPr lang="en-US" sz="5100" kern="1200" dirty="0"/>
        </a:p>
      </dsp:txBody>
      <dsp:txXfrm>
        <a:off x="1214482" y="1861905"/>
        <a:ext cx="7776096" cy="930952"/>
      </dsp:txXfrm>
    </dsp:sp>
    <dsp:sp modelId="{0435496D-A748-43C1-9738-C27528839EB6}">
      <dsp:nvSpPr>
        <dsp:cNvPr id="0" name=""/>
        <dsp:cNvSpPr/>
      </dsp:nvSpPr>
      <dsp:spPr>
        <a:xfrm>
          <a:off x="632637" y="1745536"/>
          <a:ext cx="1163691" cy="1163691"/>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0F2FF-A441-48EB-9DB9-230629EEF8A8}">
      <dsp:nvSpPr>
        <dsp:cNvPr id="0" name=""/>
        <dsp:cNvSpPr/>
      </dsp:nvSpPr>
      <dsp:spPr>
        <a:xfrm>
          <a:off x="1214482" y="3258577"/>
          <a:ext cx="7776096" cy="930952"/>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944" tIns="129540" rIns="129540" bIns="129540" numCol="1" spcCol="1270" anchor="ctr" anchorCtr="0">
          <a:noAutofit/>
        </a:bodyPr>
        <a:lstStyle/>
        <a:p>
          <a:pPr lvl="0" algn="l" defTabSz="2266950">
            <a:lnSpc>
              <a:spcPct val="90000"/>
            </a:lnSpc>
            <a:spcBef>
              <a:spcPct val="0"/>
            </a:spcBef>
            <a:spcAft>
              <a:spcPct val="35000"/>
            </a:spcAft>
          </a:pPr>
          <a:r>
            <a:rPr lang="en-US" sz="5100" kern="1200" dirty="0" smtClean="0"/>
            <a:t>Repeatable</a:t>
          </a:r>
          <a:endParaRPr lang="en-US" sz="5100" kern="1200" dirty="0"/>
        </a:p>
      </dsp:txBody>
      <dsp:txXfrm>
        <a:off x="1214482" y="3258577"/>
        <a:ext cx="7776096" cy="930952"/>
      </dsp:txXfrm>
    </dsp:sp>
    <dsp:sp modelId="{E85E7370-B000-4A01-BAE1-55EB8362F41D}">
      <dsp:nvSpPr>
        <dsp:cNvPr id="0" name=""/>
        <dsp:cNvSpPr/>
      </dsp:nvSpPr>
      <dsp:spPr>
        <a:xfrm>
          <a:off x="632637" y="3142208"/>
          <a:ext cx="1163691" cy="1163691"/>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8AC73-DFE8-44BF-984F-09F9FA89AABB}">
      <dsp:nvSpPr>
        <dsp:cNvPr id="0" name=""/>
        <dsp:cNvSpPr/>
      </dsp:nvSpPr>
      <dsp:spPr>
        <a:xfrm>
          <a:off x="680746" y="4655248"/>
          <a:ext cx="8309832" cy="930952"/>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944" tIns="129540" rIns="129540" bIns="129540" numCol="1" spcCol="1270" anchor="ctr" anchorCtr="0">
          <a:noAutofit/>
        </a:bodyPr>
        <a:lstStyle/>
        <a:p>
          <a:pPr lvl="0" algn="l" defTabSz="2266950">
            <a:lnSpc>
              <a:spcPct val="90000"/>
            </a:lnSpc>
            <a:spcBef>
              <a:spcPct val="0"/>
            </a:spcBef>
            <a:spcAft>
              <a:spcPct val="35000"/>
            </a:spcAft>
          </a:pPr>
          <a:r>
            <a:rPr lang="en-US" sz="5100" kern="1200" dirty="0" smtClean="0"/>
            <a:t>Standardized</a:t>
          </a:r>
          <a:endParaRPr lang="en-US" sz="5100" kern="1200" dirty="0"/>
        </a:p>
      </dsp:txBody>
      <dsp:txXfrm>
        <a:off x="680746" y="4655248"/>
        <a:ext cx="8309832" cy="930952"/>
      </dsp:txXfrm>
    </dsp:sp>
    <dsp:sp modelId="{AB96EFB0-5C45-4E32-95A9-8BA56FFE4ABC}">
      <dsp:nvSpPr>
        <dsp:cNvPr id="0" name=""/>
        <dsp:cNvSpPr/>
      </dsp:nvSpPr>
      <dsp:spPr>
        <a:xfrm>
          <a:off x="98900" y="4538879"/>
          <a:ext cx="1163691" cy="1163691"/>
        </a:xfrm>
        <a:prstGeom prst="ellipse">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02623-E727-4AF4-BAF7-3DD44833B46D}">
      <dsp:nvSpPr>
        <dsp:cNvPr id="0" name=""/>
        <dsp:cNvSpPr/>
      </dsp:nvSpPr>
      <dsp:spPr>
        <a:xfrm>
          <a:off x="87762" y="0"/>
          <a:ext cx="3771503" cy="1185333"/>
        </a:xfrm>
        <a:prstGeom prst="chevron">
          <a:avLst/>
        </a:prstGeom>
        <a:solidFill>
          <a:schemeClr val="accent1">
            <a:lumMod val="60000"/>
            <a:lumOff val="40000"/>
          </a:schemeClr>
        </a:solidFill>
        <a:ln>
          <a:solidFill>
            <a:schemeClr val="accent1">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Assess Current State and Define Future State Requirements</a:t>
          </a:r>
          <a:endParaRPr lang="en-US" sz="1200" kern="1200" dirty="0"/>
        </a:p>
      </dsp:txBody>
      <dsp:txXfrm>
        <a:off x="680429" y="0"/>
        <a:ext cx="2586170" cy="1185333"/>
      </dsp:txXfrm>
    </dsp:sp>
    <dsp:sp modelId="{3A99DD9E-29B0-4ED6-BE18-CB357401E100}">
      <dsp:nvSpPr>
        <dsp:cNvPr id="0" name=""/>
        <dsp:cNvSpPr/>
      </dsp:nvSpPr>
      <dsp:spPr>
        <a:xfrm>
          <a:off x="3402841" y="0"/>
          <a:ext cx="3771503" cy="1185333"/>
        </a:xfrm>
        <a:prstGeom prst="chevron">
          <a:avLst/>
        </a:prstGeom>
        <a:solidFill>
          <a:schemeClr val="accent1"/>
        </a:solidFill>
        <a:ln>
          <a:solidFill>
            <a:schemeClr val="accent1">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Design </a:t>
          </a:r>
          <a:r>
            <a:rPr lang="en-US" sz="1200" b="0" i="1" kern="1200" dirty="0" smtClean="0">
              <a:solidFill>
                <a:schemeClr val="bg1"/>
              </a:solidFill>
            </a:rPr>
            <a:t>Conceptual, High-Level </a:t>
          </a:r>
          <a:r>
            <a:rPr lang="en-US" sz="1200" b="1" kern="1200" dirty="0" smtClean="0">
              <a:solidFill>
                <a:schemeClr val="bg1"/>
              </a:solidFill>
            </a:rPr>
            <a:t>Future State Service Delivery Model</a:t>
          </a:r>
          <a:endParaRPr lang="en-US" sz="1200" kern="1200" dirty="0"/>
        </a:p>
      </dsp:txBody>
      <dsp:txXfrm>
        <a:off x="3995508" y="0"/>
        <a:ext cx="2586170" cy="1185333"/>
      </dsp:txXfrm>
    </dsp:sp>
    <dsp:sp modelId="{FE874FE3-FAAB-432D-B9C3-D67F9D946B59}">
      <dsp:nvSpPr>
        <dsp:cNvPr id="0" name=""/>
        <dsp:cNvSpPr/>
      </dsp:nvSpPr>
      <dsp:spPr>
        <a:xfrm>
          <a:off x="6791801" y="0"/>
          <a:ext cx="3771503" cy="1185333"/>
        </a:xfrm>
        <a:prstGeom prst="chevron">
          <a:avLst/>
        </a:prstGeom>
        <a:solidFill>
          <a:schemeClr val="accent1">
            <a:lumMod val="50000"/>
          </a:schemeClr>
        </a:solidFill>
        <a:ln>
          <a:solidFill>
            <a:schemeClr val="accent1">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Cost Benefit Analysis and Implementation Roadmap</a:t>
          </a:r>
          <a:endParaRPr lang="en-US" sz="1200" kern="1200" dirty="0"/>
        </a:p>
      </dsp:txBody>
      <dsp:txXfrm>
        <a:off x="7384468" y="0"/>
        <a:ext cx="2586170" cy="1185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B9313-05A4-485E-9BC5-390631BB08CA}">
      <dsp:nvSpPr>
        <dsp:cNvPr id="0" name=""/>
        <dsp:cNvSpPr/>
      </dsp:nvSpPr>
      <dsp:spPr>
        <a:xfrm>
          <a:off x="1762982" y="964626"/>
          <a:ext cx="2520608" cy="2569474"/>
        </a:xfrm>
        <a:prstGeom prst="pieWedge">
          <a:avLst/>
        </a:prstGeom>
        <a:solidFill>
          <a:srgbClr val="4669B8"/>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u="sng" kern="1200" dirty="0" smtClean="0">
              <a:solidFill>
                <a:schemeClr val="bg1"/>
              </a:solidFill>
              <a:cs typeface="Arial" pitchFamily="34" charset="0"/>
            </a:rPr>
            <a:t>Strategy &amp; Planning</a:t>
          </a:r>
        </a:p>
        <a:p>
          <a:pPr lvl="0" algn="l" defTabSz="622300">
            <a:lnSpc>
              <a:spcPct val="90000"/>
            </a:lnSpc>
            <a:spcBef>
              <a:spcPct val="0"/>
            </a:spcBef>
            <a:spcAft>
              <a:spcPct val="35000"/>
            </a:spcAft>
          </a:pPr>
          <a:r>
            <a:rPr lang="en-US" sz="1400" b="0" i="1" kern="1200" dirty="0" smtClean="0">
              <a:solidFill>
                <a:schemeClr val="bg1"/>
              </a:solidFill>
              <a:latin typeface="+mn-lt"/>
              <a:cs typeface="Arial" pitchFamily="34" charset="0"/>
            </a:rPr>
            <a:t>Planning, Governance, &amp; Communications</a:t>
          </a:r>
        </a:p>
        <a:p>
          <a:pPr lvl="0" algn="l" defTabSz="622300">
            <a:lnSpc>
              <a:spcPct val="90000"/>
            </a:lnSpc>
            <a:spcBef>
              <a:spcPct val="0"/>
            </a:spcBef>
            <a:spcAft>
              <a:spcPct val="35000"/>
            </a:spcAft>
          </a:pPr>
          <a:r>
            <a:rPr lang="en-US" sz="1400" b="0" i="1" kern="1200" dirty="0" smtClean="0">
              <a:solidFill>
                <a:schemeClr val="bg1"/>
              </a:solidFill>
              <a:latin typeface="+mn-lt"/>
              <a:cs typeface="Arial" pitchFamily="34" charset="0"/>
            </a:rPr>
            <a:t>Diversity &amp; Inclusion</a:t>
          </a:r>
          <a:endParaRPr lang="en-US" sz="1400" b="0" i="1" kern="1200" dirty="0">
            <a:solidFill>
              <a:schemeClr val="bg1"/>
            </a:solidFill>
            <a:latin typeface="+mn-lt"/>
          </a:endParaRPr>
        </a:p>
      </dsp:txBody>
      <dsp:txXfrm>
        <a:off x="2501251" y="1717208"/>
        <a:ext cx="1782339" cy="1816892"/>
      </dsp:txXfrm>
    </dsp:sp>
    <dsp:sp modelId="{55E204E8-2082-4EF8-8573-C4D981CC4D4D}">
      <dsp:nvSpPr>
        <dsp:cNvPr id="0" name=""/>
        <dsp:cNvSpPr/>
      </dsp:nvSpPr>
      <dsp:spPr>
        <a:xfrm rot="5400000">
          <a:off x="4233238" y="989060"/>
          <a:ext cx="2569474" cy="2520608"/>
        </a:xfrm>
        <a:prstGeom prst="pieWedge">
          <a:avLst/>
        </a:prstGeom>
        <a:solidFill>
          <a:srgbClr val="9AD749"/>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0" bIns="99568" numCol="1" spcCol="1270" anchor="t" anchorCtr="0">
          <a:noAutofit/>
        </a:bodyPr>
        <a:lstStyle/>
        <a:p>
          <a:pPr lvl="0" algn="l" defTabSz="622300">
            <a:lnSpc>
              <a:spcPct val="90000"/>
            </a:lnSpc>
            <a:spcBef>
              <a:spcPct val="0"/>
            </a:spcBef>
            <a:spcAft>
              <a:spcPct val="35000"/>
            </a:spcAft>
          </a:pPr>
          <a:r>
            <a:rPr lang="en-US" sz="1400" b="1" u="sng" kern="1200" dirty="0" smtClean="0">
              <a:solidFill>
                <a:srgbClr val="008080"/>
              </a:solidFill>
              <a:cs typeface="Arial" pitchFamily="34" charset="0"/>
            </a:rPr>
            <a:t>Total Rewards</a:t>
          </a:r>
        </a:p>
        <a:p>
          <a:pPr lvl="0" algn="l" defTabSz="622300">
            <a:lnSpc>
              <a:spcPct val="90000"/>
            </a:lnSpc>
            <a:spcBef>
              <a:spcPct val="0"/>
            </a:spcBef>
            <a:spcAft>
              <a:spcPct val="35000"/>
            </a:spcAft>
          </a:pPr>
          <a:r>
            <a:rPr lang="en-US" sz="1400" b="1" i="1" kern="1200" dirty="0" smtClean="0">
              <a:solidFill>
                <a:srgbClr val="008080"/>
              </a:solidFill>
              <a:latin typeface="+mn-lt"/>
              <a:cs typeface="Arial" pitchFamily="34" charset="0"/>
            </a:rPr>
            <a:t>Compensation</a:t>
          </a:r>
        </a:p>
        <a:p>
          <a:pPr lvl="0" algn="l" defTabSz="622300">
            <a:lnSpc>
              <a:spcPct val="90000"/>
            </a:lnSpc>
            <a:spcBef>
              <a:spcPct val="0"/>
            </a:spcBef>
            <a:spcAft>
              <a:spcPct val="35000"/>
            </a:spcAft>
          </a:pPr>
          <a:r>
            <a:rPr lang="en-US" sz="1400" b="1" i="1" kern="1200" dirty="0" smtClean="0">
              <a:solidFill>
                <a:srgbClr val="008080"/>
              </a:solidFill>
              <a:latin typeface="+mn-lt"/>
              <a:cs typeface="Arial" pitchFamily="34" charset="0"/>
            </a:rPr>
            <a:t>Benefits and Health &amp; Well Being</a:t>
          </a:r>
          <a:endParaRPr lang="en-US" sz="1400" b="1" i="1" kern="1200" dirty="0">
            <a:solidFill>
              <a:srgbClr val="008080"/>
            </a:solidFill>
            <a:latin typeface="+mn-lt"/>
          </a:endParaRPr>
        </a:p>
      </dsp:txBody>
      <dsp:txXfrm rot="-5400000">
        <a:off x="4257671" y="1717210"/>
        <a:ext cx="1782339" cy="1816892"/>
      </dsp:txXfrm>
    </dsp:sp>
    <dsp:sp modelId="{BC7383DE-3EB0-47D1-A701-4F7F125A3C9C}">
      <dsp:nvSpPr>
        <dsp:cNvPr id="0" name=""/>
        <dsp:cNvSpPr/>
      </dsp:nvSpPr>
      <dsp:spPr>
        <a:xfrm rot="10800000">
          <a:off x="4243491" y="3392439"/>
          <a:ext cx="2520608" cy="2569474"/>
        </a:xfrm>
        <a:prstGeom prst="pieWedge">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296" tIns="0" rIns="0" bIns="0" numCol="1" spcCol="1270" anchor="b" anchorCtr="0">
          <a:noAutofit/>
        </a:bodyPr>
        <a:lstStyle/>
        <a:p>
          <a:pPr lvl="0" algn="l" defTabSz="466725">
            <a:lnSpc>
              <a:spcPct val="100000"/>
            </a:lnSpc>
            <a:spcBef>
              <a:spcPct val="0"/>
            </a:spcBef>
            <a:spcAft>
              <a:spcPts val="0"/>
            </a:spcAft>
          </a:pPr>
          <a:r>
            <a:rPr lang="en-US" sz="1050" b="1" u="sng" kern="1200" dirty="0" smtClean="0">
              <a:solidFill>
                <a:srgbClr val="FF6600"/>
              </a:solidFill>
              <a:cs typeface="Arial" pitchFamily="34" charset="0"/>
            </a:rPr>
            <a:t>Strategic Human Resources </a:t>
          </a:r>
        </a:p>
        <a:p>
          <a:pPr lvl="0" algn="l" defTabSz="466725">
            <a:lnSpc>
              <a:spcPct val="100000"/>
            </a:lnSpc>
            <a:spcBef>
              <a:spcPct val="0"/>
            </a:spcBef>
            <a:spcAft>
              <a:spcPts val="420"/>
            </a:spcAft>
          </a:pPr>
          <a:r>
            <a:rPr lang="en-US" sz="1050" b="1" i="1" kern="1200" dirty="0" smtClean="0">
              <a:solidFill>
                <a:srgbClr val="FF6600"/>
              </a:solidFill>
              <a:latin typeface="+mn-lt"/>
              <a:cs typeface="Arial" pitchFamily="34" charset="0"/>
            </a:rPr>
            <a:t>Human Resources Executives</a:t>
          </a:r>
        </a:p>
        <a:p>
          <a:pPr lvl="0" algn="l" defTabSz="466725">
            <a:lnSpc>
              <a:spcPct val="90000"/>
            </a:lnSpc>
            <a:spcBef>
              <a:spcPct val="0"/>
            </a:spcBef>
            <a:spcAft>
              <a:spcPct val="35000"/>
            </a:spcAft>
          </a:pPr>
          <a:r>
            <a:rPr lang="en-US" sz="1050" b="1" i="1" kern="1200" dirty="0" smtClean="0">
              <a:solidFill>
                <a:srgbClr val="FF6600"/>
              </a:solidFill>
              <a:latin typeface="+mn-lt"/>
              <a:cs typeface="Arial" pitchFamily="34" charset="0"/>
            </a:rPr>
            <a:t>Advisory and Policy Services</a:t>
          </a:r>
        </a:p>
      </dsp:txBody>
      <dsp:txXfrm rot="10800000">
        <a:off x="4243491" y="3392439"/>
        <a:ext cx="1782339" cy="1816892"/>
      </dsp:txXfrm>
    </dsp:sp>
    <dsp:sp modelId="{C6C99B08-7339-4245-A35A-98D88DCA92FC}">
      <dsp:nvSpPr>
        <dsp:cNvPr id="0" name=""/>
        <dsp:cNvSpPr/>
      </dsp:nvSpPr>
      <dsp:spPr>
        <a:xfrm rot="16200000">
          <a:off x="1742489" y="3416872"/>
          <a:ext cx="2569474" cy="2520608"/>
        </a:xfrm>
        <a:prstGeom prst="pieWedge">
          <a:avLst/>
        </a:prstGeom>
        <a:solidFill>
          <a:srgbClr val="B888DC"/>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b" anchorCtr="0">
          <a:noAutofit/>
        </a:bodyPr>
        <a:lstStyle/>
        <a:p>
          <a:pPr lvl="0" algn="l" defTabSz="622300">
            <a:lnSpc>
              <a:spcPct val="90000"/>
            </a:lnSpc>
            <a:spcBef>
              <a:spcPct val="0"/>
            </a:spcBef>
            <a:spcAft>
              <a:spcPct val="35000"/>
            </a:spcAft>
          </a:pPr>
          <a:endParaRPr lang="en-US" sz="1400" b="1" kern="1200" dirty="0" smtClean="0">
            <a:solidFill>
              <a:srgbClr val="7030A0"/>
            </a:solidFill>
          </a:endParaRPr>
        </a:p>
        <a:p>
          <a:pPr lvl="0" algn="l" defTabSz="622300">
            <a:lnSpc>
              <a:spcPct val="90000"/>
            </a:lnSpc>
            <a:spcBef>
              <a:spcPct val="0"/>
            </a:spcBef>
            <a:spcAft>
              <a:spcPct val="35000"/>
            </a:spcAft>
          </a:pPr>
          <a:r>
            <a:rPr lang="en-US" sz="1400" b="1" u="sng" kern="1200" dirty="0" smtClean="0">
              <a:solidFill>
                <a:srgbClr val="7030A0"/>
              </a:solidFill>
            </a:rPr>
            <a:t>Talent Management</a:t>
          </a:r>
        </a:p>
        <a:p>
          <a:pPr lvl="0" algn="l" defTabSz="622300">
            <a:lnSpc>
              <a:spcPct val="90000"/>
            </a:lnSpc>
            <a:spcBef>
              <a:spcPct val="0"/>
            </a:spcBef>
            <a:spcAft>
              <a:spcPct val="35000"/>
            </a:spcAft>
          </a:pPr>
          <a:r>
            <a:rPr lang="en-US" sz="1400" b="1" i="1" kern="1200" dirty="0" smtClean="0">
              <a:solidFill>
                <a:srgbClr val="7030A0"/>
              </a:solidFill>
            </a:rPr>
            <a:t>Talent Acquisition &amp; Workforce Planning</a:t>
          </a:r>
        </a:p>
        <a:p>
          <a:pPr lvl="0" algn="l" defTabSz="622300">
            <a:lnSpc>
              <a:spcPct val="90000"/>
            </a:lnSpc>
            <a:spcBef>
              <a:spcPct val="0"/>
            </a:spcBef>
            <a:spcAft>
              <a:spcPct val="35000"/>
            </a:spcAft>
          </a:pPr>
          <a:r>
            <a:rPr lang="en-US" sz="1400" b="1" i="1" kern="1200" dirty="0" smtClean="0">
              <a:solidFill>
                <a:srgbClr val="7030A0"/>
              </a:solidFill>
            </a:rPr>
            <a:t>Talent Development &amp; Organizational Effectiveness</a:t>
          </a:r>
          <a:r>
            <a:rPr lang="en-US" sz="1400" b="1" kern="1200" dirty="0" smtClean="0">
              <a:solidFill>
                <a:srgbClr val="7030A0"/>
              </a:solidFill>
            </a:rPr>
            <a:t> </a:t>
          </a:r>
          <a:endParaRPr lang="en-US" sz="1400" b="1" kern="1200" dirty="0">
            <a:solidFill>
              <a:srgbClr val="7030A0"/>
            </a:solidFill>
          </a:endParaRPr>
        </a:p>
      </dsp:txBody>
      <dsp:txXfrm rot="5400000">
        <a:off x="2505191" y="3392440"/>
        <a:ext cx="1782339" cy="1816892"/>
      </dsp:txXfrm>
    </dsp:sp>
    <dsp:sp modelId="{076E7A79-E8EA-45F3-892B-67952E9A23DC}">
      <dsp:nvSpPr>
        <dsp:cNvPr id="0" name=""/>
        <dsp:cNvSpPr/>
      </dsp:nvSpPr>
      <dsp:spPr>
        <a:xfrm rot="16200000" flipV="1">
          <a:off x="2131631" y="1316066"/>
          <a:ext cx="105418" cy="58260"/>
        </a:xfrm>
        <a:prstGeom prst="circular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4A33F-77B7-4DDD-9F1A-E3C5A2F13064}">
      <dsp:nvSpPr>
        <dsp:cNvPr id="0" name=""/>
        <dsp:cNvSpPr/>
      </dsp:nvSpPr>
      <dsp:spPr>
        <a:xfrm rot="5400000" flipH="1" flipV="1">
          <a:off x="6178791" y="1258327"/>
          <a:ext cx="136240" cy="415385"/>
        </a:xfrm>
        <a:prstGeom prst="circular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17269" y="8594435"/>
            <a:ext cx="2971800" cy="457200"/>
          </a:xfrm>
          <a:prstGeom prst="rect">
            <a:avLst/>
          </a:prstGeom>
        </p:spPr>
        <p:txBody>
          <a:bodyPr vert="horz" lIns="91440" tIns="45720" rIns="91440" bIns="45720" rtlCol="0" anchor="b"/>
          <a:lstStyle>
            <a:lvl1pPr algn="l">
              <a:defRPr sz="1200"/>
            </a:lvl1pPr>
          </a:lstStyle>
          <a:p>
            <a:endParaRPr lang="en-US"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3429000" y="8594435"/>
            <a:ext cx="2971800" cy="457200"/>
          </a:xfrm>
          <a:prstGeom prst="rect">
            <a:avLst/>
          </a:prstGeom>
        </p:spPr>
        <p:txBody>
          <a:bodyPr vert="horz" lIns="91440" tIns="45720" rIns="91440" bIns="45720" rtlCol="0" anchor="b"/>
          <a:lstStyle>
            <a:lvl1pPr algn="r">
              <a:defRPr sz="1200"/>
            </a:lvl1pPr>
          </a:lstStyle>
          <a:p>
            <a:fld id="{42CD40DD-BC93-4D46-96F0-58214B8050CF}" type="slidenum">
              <a:rPr lang="en-US" sz="1000" smtClean="0">
                <a:latin typeface="Arial" pitchFamily="34" charset="0"/>
                <a:cs typeface="Arial" pitchFamily="34" charset="0"/>
              </a:rPr>
              <a:t>‹#›</a:t>
            </a:fld>
            <a:endParaRPr lang="en-US" sz="1000">
              <a:latin typeface="Arial" pitchFamily="34" charset="0"/>
              <a:cs typeface="Arial" pitchFamily="34" charset="0"/>
            </a:endParaRPr>
          </a:p>
        </p:txBody>
      </p:sp>
      <p:sp>
        <p:nvSpPr>
          <p:cNvPr id="7" name="Header Placeholder 1"/>
          <p:cNvSpPr>
            <a:spLocks noGrp="1"/>
          </p:cNvSpPr>
          <p:nvPr>
            <p:ph type="hdr" sz="quarter"/>
          </p:nvPr>
        </p:nvSpPr>
        <p:spPr>
          <a:xfrm>
            <a:off x="1000360" y="220173"/>
            <a:ext cx="2732220" cy="329391"/>
          </a:xfrm>
          <a:prstGeom prst="rect">
            <a:avLst/>
          </a:prstGeom>
        </p:spPr>
        <p:txBody>
          <a:bodyPr vert="horz" lIns="91440" tIns="45720" rIns="91440" bIns="45720" rtlCol="0"/>
          <a:lstStyle>
            <a:lvl1pPr algn="l">
              <a:defRPr sz="1200"/>
            </a:lvl1pPr>
          </a:lstStyle>
          <a:p>
            <a:endParaRPr lang="en-US" sz="1000">
              <a:latin typeface="Arial" pitchFamily="34" charset="0"/>
              <a:cs typeface="Arial" pitchFamily="34" charset="0"/>
            </a:endParaRPr>
          </a:p>
        </p:txBody>
      </p:sp>
      <p:sp>
        <p:nvSpPr>
          <p:cNvPr id="8" name="Date Placeholder 2"/>
          <p:cNvSpPr>
            <a:spLocks noGrp="1"/>
          </p:cNvSpPr>
          <p:nvPr>
            <p:ph type="dt" idx="1"/>
          </p:nvPr>
        </p:nvSpPr>
        <p:spPr>
          <a:xfrm>
            <a:off x="3884613" y="220173"/>
            <a:ext cx="2580187" cy="329391"/>
          </a:xfrm>
          <a:prstGeom prst="rect">
            <a:avLst/>
          </a:prstGeom>
        </p:spPr>
        <p:txBody>
          <a:bodyPr vert="horz" lIns="91440" tIns="45720" rIns="91440" bIns="45720" rtlCol="0"/>
          <a:lstStyle>
            <a:lvl1pPr algn="r">
              <a:defRPr sz="1200"/>
            </a:lvl1pPr>
          </a:lstStyle>
          <a:p>
            <a:fld id="{4555C116-A89E-4ABF-B5F8-752B759D771C}" type="datetimeFigureOut">
              <a:rPr lang="en-US" sz="1000" smtClean="0">
                <a:latin typeface="Arial" pitchFamily="34" charset="0"/>
                <a:cs typeface="Arial" pitchFamily="34" charset="0"/>
              </a:rPr>
              <a:t>1/22/2016</a:t>
            </a:fld>
            <a:endParaRPr lang="en-US" sz="1000" dirty="0">
              <a:latin typeface="Arial" pitchFamily="34" charset="0"/>
              <a:cs typeface="Arial" pitchFamily="34" charset="0"/>
            </a:endParaRPr>
          </a:p>
        </p:txBody>
      </p:sp>
      <p:pic>
        <p:nvPicPr>
          <p:cNvPr id="9" name="Picture 2" descr="\\psf\Home\Desktop\Infor_TMLogo_RGB_080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200" y="220173"/>
            <a:ext cx="360977" cy="32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04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00360" y="220173"/>
            <a:ext cx="2732220" cy="329391"/>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84613" y="220173"/>
            <a:ext cx="2580187" cy="329391"/>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4555C116-A89E-4ABF-B5F8-752B759D771C}" type="datetimeFigureOut">
              <a:rPr lang="en-US" smtClean="0"/>
              <a:pPr/>
              <a:t>1/22/2016</a:t>
            </a:fld>
            <a:endParaRPr lang="en-US"/>
          </a:p>
        </p:txBody>
      </p:sp>
      <p:sp>
        <p:nvSpPr>
          <p:cNvPr id="4" name="Slide Image Placeholder 3"/>
          <p:cNvSpPr>
            <a:spLocks noGrp="1" noRot="1" noChangeAspect="1"/>
          </p:cNvSpPr>
          <p:nvPr>
            <p:ph type="sldImg" idx="2"/>
          </p:nvPr>
        </p:nvSpPr>
        <p:spPr>
          <a:xfrm>
            <a:off x="381000" y="77725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psf\Home\Desktop\Infor_TMLogo_RGB_080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200" y="220173"/>
            <a:ext cx="360977" cy="32939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4"/>
          </p:nvPr>
        </p:nvSpPr>
        <p:spPr>
          <a:xfrm>
            <a:off x="417269" y="8594435"/>
            <a:ext cx="2971800" cy="457200"/>
          </a:xfrm>
          <a:prstGeom prst="rect">
            <a:avLst/>
          </a:prstGeom>
        </p:spPr>
        <p:txBody>
          <a:bodyPr vert="horz" lIns="91440" tIns="45720" rIns="91440" bIns="45720" rtlCol="0" anchor="b"/>
          <a:lstStyle>
            <a:lvl1pPr algn="l">
              <a:defRPr sz="1200"/>
            </a:lvl1pPr>
          </a:lstStyle>
          <a:p>
            <a:endParaRPr lang="en-US" sz="1000" dirty="0">
              <a:latin typeface="Arial" pitchFamily="34" charset="0"/>
              <a:cs typeface="Arial" pitchFamily="34" charset="0"/>
            </a:endParaRPr>
          </a:p>
        </p:txBody>
      </p:sp>
      <p:sp>
        <p:nvSpPr>
          <p:cNvPr id="10" name="Slide Number Placeholder 4"/>
          <p:cNvSpPr>
            <a:spLocks noGrp="1"/>
          </p:cNvSpPr>
          <p:nvPr>
            <p:ph type="sldNum" sz="quarter" idx="5"/>
          </p:nvPr>
        </p:nvSpPr>
        <p:spPr>
          <a:xfrm>
            <a:off x="3429000" y="8594435"/>
            <a:ext cx="2971800" cy="457200"/>
          </a:xfrm>
          <a:prstGeom prst="rect">
            <a:avLst/>
          </a:prstGeom>
        </p:spPr>
        <p:txBody>
          <a:bodyPr vert="horz" lIns="91440" tIns="45720" rIns="91440" bIns="45720" rtlCol="0" anchor="b"/>
          <a:lstStyle>
            <a:lvl1pPr algn="r">
              <a:defRPr sz="1200"/>
            </a:lvl1pPr>
          </a:lstStyle>
          <a:p>
            <a:fld id="{42CD40DD-BC93-4D46-96F0-58214B8050CF}" type="slidenum">
              <a:rPr lang="en-US" sz="1000" smtClean="0">
                <a:latin typeface="Arial" pitchFamily="34" charset="0"/>
                <a:cs typeface="Arial" pitchFamily="34" charset="0"/>
              </a:rPr>
              <a:t>‹#›</a:t>
            </a:fld>
            <a:endParaRPr lang="en-US" sz="1000">
              <a:latin typeface="Arial" pitchFamily="34" charset="0"/>
              <a:cs typeface="Arial" pitchFamily="34" charset="0"/>
            </a:endParaRPr>
          </a:p>
        </p:txBody>
      </p:sp>
    </p:spTree>
    <p:extLst>
      <p:ext uri="{BB962C8B-B14F-4D97-AF65-F5344CB8AC3E}">
        <p14:creationId xmlns:p14="http://schemas.microsoft.com/office/powerpoint/2010/main" val="4001115608"/>
      </p:ext>
    </p:extLst>
  </p:cSld>
  <p:clrMap bg1="lt1" tx1="dk1" bg2="lt2" tx2="dk2" accent1="accent1" accent2="accent2" accent3="accent3" accent4="accent4" accent5="accent5" accent6="accent6" hlink="hlink" folHlink="folHlink"/>
  <p:notesStyle>
    <a:lvl1pPr marL="0" algn="l" defTabSz="1451519" rtl="0" eaLnBrk="1" latinLnBrk="0" hangingPunct="1">
      <a:defRPr sz="1800" kern="1200">
        <a:solidFill>
          <a:schemeClr val="tx1"/>
        </a:solidFill>
        <a:latin typeface="Arial" pitchFamily="34" charset="0"/>
        <a:ea typeface="+mn-ea"/>
        <a:cs typeface="Arial" pitchFamily="34" charset="0"/>
      </a:defRPr>
    </a:lvl1pPr>
    <a:lvl2pPr marL="725759" algn="l" defTabSz="1451519" rtl="0" eaLnBrk="1" latinLnBrk="0" hangingPunct="1">
      <a:defRPr sz="1800" kern="1200">
        <a:solidFill>
          <a:schemeClr val="tx1"/>
        </a:solidFill>
        <a:latin typeface="Arial" pitchFamily="34" charset="0"/>
        <a:ea typeface="+mn-ea"/>
        <a:cs typeface="Arial" pitchFamily="34" charset="0"/>
      </a:defRPr>
    </a:lvl2pPr>
    <a:lvl3pPr marL="1451519" algn="l" defTabSz="1451519" rtl="0" eaLnBrk="1" latinLnBrk="0" hangingPunct="1">
      <a:defRPr sz="1800" kern="1200">
        <a:solidFill>
          <a:schemeClr val="tx1"/>
        </a:solidFill>
        <a:latin typeface="Arial" pitchFamily="34" charset="0"/>
        <a:ea typeface="+mn-ea"/>
        <a:cs typeface="Arial" pitchFamily="34" charset="0"/>
      </a:defRPr>
    </a:lvl3pPr>
    <a:lvl4pPr marL="2177278" algn="l" defTabSz="1451519" rtl="0" eaLnBrk="1" latinLnBrk="0" hangingPunct="1">
      <a:defRPr sz="1800" kern="1200">
        <a:solidFill>
          <a:schemeClr val="tx1"/>
        </a:solidFill>
        <a:latin typeface="Arial" pitchFamily="34" charset="0"/>
        <a:ea typeface="+mn-ea"/>
        <a:cs typeface="Arial" pitchFamily="34" charset="0"/>
      </a:defRPr>
    </a:lvl4pPr>
    <a:lvl5pPr marL="2903037" algn="l" defTabSz="1451519" rtl="0" eaLnBrk="1" latinLnBrk="0" hangingPunct="1">
      <a:defRPr sz="1800" kern="1200">
        <a:solidFill>
          <a:schemeClr val="tx1"/>
        </a:solidFill>
        <a:latin typeface="Arial" pitchFamily="34" charset="0"/>
        <a:ea typeface="+mn-ea"/>
        <a:cs typeface="Arial" pitchFamily="34" charset="0"/>
      </a:defRPr>
    </a:lvl5pPr>
    <a:lvl6pPr marL="3628796" algn="l" defTabSz="1451519" rtl="0" eaLnBrk="1" latinLnBrk="0" hangingPunct="1">
      <a:defRPr sz="1900" kern="1200">
        <a:solidFill>
          <a:schemeClr val="tx1"/>
        </a:solidFill>
        <a:latin typeface="+mn-lt"/>
        <a:ea typeface="+mn-ea"/>
        <a:cs typeface="+mn-cs"/>
      </a:defRPr>
    </a:lvl6pPr>
    <a:lvl7pPr marL="4354556" algn="l" defTabSz="1451519" rtl="0" eaLnBrk="1" latinLnBrk="0" hangingPunct="1">
      <a:defRPr sz="1900" kern="1200">
        <a:solidFill>
          <a:schemeClr val="tx1"/>
        </a:solidFill>
        <a:latin typeface="+mn-lt"/>
        <a:ea typeface="+mn-ea"/>
        <a:cs typeface="+mn-cs"/>
      </a:defRPr>
    </a:lvl7pPr>
    <a:lvl8pPr marL="5080315" algn="l" defTabSz="1451519" rtl="0" eaLnBrk="1" latinLnBrk="0" hangingPunct="1">
      <a:defRPr sz="1900" kern="1200">
        <a:solidFill>
          <a:schemeClr val="tx1"/>
        </a:solidFill>
        <a:latin typeface="+mn-lt"/>
        <a:ea typeface="+mn-ea"/>
        <a:cs typeface="+mn-cs"/>
      </a:defRPr>
    </a:lvl8pPr>
    <a:lvl9pPr marL="5806074" algn="l" defTabSz="1451519"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16786A1-B9A1-4CB5-8956-6B8A506C013B}" type="slidenum">
              <a:rPr lang="en-US" smtClean="0"/>
              <a:t>1</a:t>
            </a:fld>
            <a:endParaRPr lang="en-US"/>
          </a:p>
        </p:txBody>
      </p:sp>
    </p:spTree>
    <p:extLst>
      <p:ext uri="{BB962C8B-B14F-4D97-AF65-F5344CB8AC3E}">
        <p14:creationId xmlns:p14="http://schemas.microsoft.com/office/powerpoint/2010/main" val="253062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1037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gradFill rotWithShape="0">
                  <a:gsLst>
                    <a:gs pos="0">
                      <a:srgbClr val="000099"/>
                    </a:gs>
                    <a:gs pos="100000">
                      <a:srgbClr val="000000"/>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1F4BA61-F0FA-465D-9C30-C5204C40C257}" type="slidenum">
              <a:rPr lang="en-US" smtClean="0">
                <a:solidFill>
                  <a:srgbClr val="000000"/>
                </a:solidFill>
                <a:latin typeface="Times New Roman" pitchFamily="18" charset="0"/>
              </a:rPr>
              <a:pPr eaLnBrk="1" fontAlgn="base" hangingPunct="1">
                <a:spcBef>
                  <a:spcPct val="0"/>
                </a:spcBef>
                <a:spcAft>
                  <a:spcPct val="0"/>
                </a:spcAft>
              </a:pPr>
              <a:t>13</a:t>
            </a:fld>
            <a:endParaRPr lang="en-US" dirty="0" smtClean="0">
              <a:solidFill>
                <a:srgbClr val="000000"/>
              </a:solidFill>
              <a:latin typeface="Times New Roman" pitchFamily="18" charset="0"/>
            </a:endParaRPr>
          </a:p>
        </p:txBody>
      </p:sp>
      <p:sp>
        <p:nvSpPr>
          <p:cNvPr id="131075" name="Rectangle 2"/>
          <p:cNvSpPr>
            <a:spLocks noGrp="1" noRot="1" noChangeAspect="1" noChangeArrowheads="1" noTextEdit="1"/>
          </p:cNvSpPr>
          <p:nvPr>
            <p:ph type="sldImg"/>
          </p:nvPr>
        </p:nvSpPr>
        <p:spPr bwMode="auto">
          <a:xfrm>
            <a:off x="381000" y="777875"/>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gradFill rotWithShape="0">
                  <a:gsLst>
                    <a:gs pos="0">
                      <a:srgbClr val="000099"/>
                    </a:gs>
                    <a:gs pos="100000">
                      <a:srgbClr val="000000"/>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u="sng" dirty="0" smtClean="0">
              <a:latin typeface="Arial" pitchFamily="34" charset="0"/>
            </a:endParaRPr>
          </a:p>
        </p:txBody>
      </p:sp>
    </p:spTree>
    <p:extLst>
      <p:ext uri="{BB962C8B-B14F-4D97-AF65-F5344CB8AC3E}">
        <p14:creationId xmlns:p14="http://schemas.microsoft.com/office/powerpoint/2010/main" val="331026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A021C-DC81-47D0-B787-7E0EF988529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2017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78DCC-5EC5-49FB-8C05-7A48BA8D434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9185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xfrm>
            <a:off x="381000" y="777875"/>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4"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US" b="0" dirty="0" smtClean="0"/>
          </a:p>
        </p:txBody>
      </p:sp>
      <p:sp>
        <p:nvSpPr>
          <p:cNvPr id="172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12D2A3-E88E-4B35-84B3-22C5A9AB5771}" type="slidenum">
              <a:rPr lang="en-US">
                <a:solidFill>
                  <a:prstClr val="black"/>
                </a:solidFill>
              </a:rPr>
              <a:pPr fontAlgn="base">
                <a:spcBef>
                  <a:spcPct val="0"/>
                </a:spcBef>
                <a:spcAft>
                  <a:spcPct val="0"/>
                </a:spcAft>
                <a:defRPr/>
              </a:pPr>
              <a:t>16</a:t>
            </a:fld>
            <a:endParaRPr lang="en-US" dirty="0">
              <a:solidFill>
                <a:prstClr val="black"/>
              </a:solidFill>
            </a:endParaRPr>
          </a:p>
        </p:txBody>
      </p:sp>
    </p:spTree>
    <p:extLst>
      <p:ext uri="{BB962C8B-B14F-4D97-AF65-F5344CB8AC3E}">
        <p14:creationId xmlns:p14="http://schemas.microsoft.com/office/powerpoint/2010/main" val="263037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92A985-BD2A-46A8-A9EB-FE3FE07CB9A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1485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41386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1291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10472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78E36DAE-8238-4E9D-9F66-1F78234310C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651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Works – are making</a:t>
            </a:r>
            <a:r>
              <a:rPr lang="en-US" baseline="0" dirty="0" smtClean="0"/>
              <a:t> other colors of these? Just repeat geometry with diff hues?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2</a:t>
            </a:fld>
            <a:endParaRPr lang="en-US" sz="1000">
              <a:latin typeface="Arial" pitchFamily="34" charset="0"/>
              <a:cs typeface="Arial" pitchFamily="34" charset="0"/>
            </a:endParaRPr>
          </a:p>
        </p:txBody>
      </p:sp>
    </p:spTree>
    <p:extLst>
      <p:ext uri="{BB962C8B-B14F-4D97-AF65-F5344CB8AC3E}">
        <p14:creationId xmlns:p14="http://schemas.microsoft.com/office/powerpoint/2010/main" val="1042084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Check on order of slides</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76533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7301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00846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Check on order of slides</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70704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Check on order of slides</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3363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67801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31B07-7922-429C-A785-D7CE6288E01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8404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works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solidFill>
                  <a:prstClr val="black"/>
                </a:solidFill>
                <a:latin typeface="Arial" pitchFamily="34" charset="0"/>
                <a:cs typeface="Arial" pitchFamily="34" charset="0"/>
              </a:rPr>
              <a:pPr/>
              <a:t>43</a:t>
            </a:fld>
            <a:endParaRPr lang="en-US" sz="10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91953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solidFill>
                  <a:prstClr val="black"/>
                </a:solidFill>
                <a:latin typeface="Arial" pitchFamily="34" charset="0"/>
                <a:cs typeface="Arial" pitchFamily="34" charset="0"/>
              </a:rPr>
              <a:pPr/>
              <a:t>44</a:t>
            </a:fld>
            <a:endParaRPr lang="en-US" sz="10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2198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sz="1800" b="0" i="0" u="none" strike="noStrike" kern="1200" baseline="0" dirty="0" smtClean="0">
                <a:solidFill>
                  <a:schemeClr val="tx1"/>
                </a:solidFill>
                <a:latin typeface="Arial" pitchFamily="34" charset="0"/>
                <a:ea typeface="+mn-ea"/>
                <a:cs typeface="Arial" pitchFamily="34" charset="0"/>
              </a:rPr>
              <a:t>One of the megatrends we have identified across shared services</a:t>
            </a:r>
          </a:p>
          <a:p>
            <a:r>
              <a:rPr lang="en-US" sz="1800" b="0" i="0" u="none" strike="noStrike" kern="1200" baseline="0" dirty="0" smtClean="0">
                <a:solidFill>
                  <a:schemeClr val="tx1"/>
                </a:solidFill>
                <a:latin typeface="Arial" pitchFamily="34" charset="0"/>
                <a:ea typeface="+mn-ea"/>
                <a:cs typeface="Arial" pitchFamily="34" charset="0"/>
              </a:rPr>
              <a:t>organizations worldwide is process optimization, or “the</a:t>
            </a:r>
          </a:p>
          <a:p>
            <a:r>
              <a:rPr lang="en-US" sz="1800" b="0" i="0" u="none" strike="noStrike" kern="1200" baseline="0" dirty="0" smtClean="0">
                <a:solidFill>
                  <a:schemeClr val="tx1"/>
                </a:solidFill>
                <a:latin typeface="Arial" pitchFamily="34" charset="0"/>
                <a:ea typeface="+mn-ea"/>
                <a:cs typeface="Arial" pitchFamily="34" charset="0"/>
              </a:rPr>
              <a:t>need to support client growth with reduced budgets”. Many</a:t>
            </a:r>
          </a:p>
          <a:p>
            <a:r>
              <a:rPr lang="en-US" sz="1800" b="0" i="0" u="none" strike="noStrike" kern="1200" baseline="0" dirty="0" smtClean="0">
                <a:solidFill>
                  <a:schemeClr val="tx1"/>
                </a:solidFill>
                <a:latin typeface="Arial" pitchFamily="34" charset="0"/>
                <a:ea typeface="+mn-ea"/>
                <a:cs typeface="Arial" pitchFamily="34" charset="0"/>
              </a:rPr>
              <a:t>practitioners see data analytics as key to unlocking process</a:t>
            </a:r>
          </a:p>
          <a:p>
            <a:r>
              <a:rPr lang="en-US" sz="1800" b="0" i="0" u="none" strike="noStrike" kern="1200" baseline="0" dirty="0" smtClean="0">
                <a:solidFill>
                  <a:schemeClr val="tx1"/>
                </a:solidFill>
                <a:latin typeface="Arial" pitchFamily="34" charset="0"/>
                <a:ea typeface="+mn-ea"/>
                <a:cs typeface="Arial" pitchFamily="34" charset="0"/>
              </a:rPr>
              <a:t>optimization, and technology as a means of delivering it more</a:t>
            </a:r>
          </a:p>
          <a:p>
            <a:r>
              <a:rPr lang="en-US" sz="1800" b="0" i="0" u="none" strike="noStrike" kern="1200" baseline="0" dirty="0" smtClean="0">
                <a:solidFill>
                  <a:schemeClr val="tx1"/>
                </a:solidFill>
                <a:latin typeface="Arial" pitchFamily="34" charset="0"/>
                <a:ea typeface="+mn-ea"/>
                <a:cs typeface="Arial" pitchFamily="34" charset="0"/>
              </a:rPr>
              <a:t>effectively.</a:t>
            </a:r>
          </a:p>
          <a:p>
            <a:r>
              <a:rPr lang="en-US" sz="1800" b="0" i="0" u="none" strike="noStrike" kern="1200" baseline="0" dirty="0" smtClean="0">
                <a:solidFill>
                  <a:schemeClr val="tx1"/>
                </a:solidFill>
                <a:latin typeface="Arial" pitchFamily="34" charset="0"/>
                <a:ea typeface="+mn-ea"/>
                <a:cs typeface="Arial" pitchFamily="34" charset="0"/>
              </a:rPr>
              <a:t>One respondent described her ideal as “an agile and scalable</a:t>
            </a:r>
          </a:p>
          <a:p>
            <a:r>
              <a:rPr lang="en-US" sz="1800" b="0" i="0" u="none" strike="noStrike" kern="1200" baseline="0" dirty="0" smtClean="0">
                <a:solidFill>
                  <a:schemeClr val="tx1"/>
                </a:solidFill>
                <a:latin typeface="Arial" pitchFamily="34" charset="0"/>
                <a:ea typeface="+mn-ea"/>
                <a:cs typeface="Arial" pitchFamily="34" charset="0"/>
              </a:rPr>
              <a:t>model, which cost-effectively services business expansion”.</a:t>
            </a:r>
          </a:p>
          <a:p>
            <a:r>
              <a:rPr lang="en-US" sz="1800" b="0" i="0" u="none" strike="noStrike" kern="1200" baseline="0" dirty="0" smtClean="0">
                <a:solidFill>
                  <a:schemeClr val="tx1"/>
                </a:solidFill>
                <a:latin typeface="Arial" pitchFamily="34" charset="0"/>
                <a:ea typeface="+mn-ea"/>
                <a:cs typeface="Arial" pitchFamily="34" charset="0"/>
              </a:rPr>
              <a:t>Despite the fact that cost has been identified as table stakes,</a:t>
            </a:r>
          </a:p>
          <a:p>
            <a:r>
              <a:rPr lang="en-US" sz="1800" b="0" i="0" u="none" strike="noStrike" kern="1200" baseline="0" dirty="0" smtClean="0">
                <a:solidFill>
                  <a:schemeClr val="tx1"/>
                </a:solidFill>
                <a:latin typeface="Arial" pitchFamily="34" charset="0"/>
                <a:ea typeface="+mn-ea"/>
                <a:cs typeface="Arial" pitchFamily="34" charset="0"/>
              </a:rPr>
              <a:t>respondents still list it as a key driver for optimization, though</a:t>
            </a:r>
          </a:p>
          <a:p>
            <a:r>
              <a:rPr lang="en-US" sz="1800" b="0" i="0" u="none" strike="noStrike" kern="1200" baseline="0" dirty="0" smtClean="0">
                <a:solidFill>
                  <a:schemeClr val="tx1"/>
                </a:solidFill>
                <a:latin typeface="Arial" pitchFamily="34" charset="0"/>
                <a:ea typeface="+mn-ea"/>
                <a:cs typeface="Arial" pitchFamily="34" charset="0"/>
              </a:rPr>
              <a:t>“new technology”, “business expansion”, “improved agility”</a:t>
            </a:r>
          </a:p>
          <a:p>
            <a:r>
              <a:rPr lang="en-US" sz="1800" b="0" i="0" u="none" strike="noStrike" kern="1200" baseline="0" dirty="0" smtClean="0">
                <a:solidFill>
                  <a:schemeClr val="tx1"/>
                </a:solidFill>
                <a:latin typeface="Arial" pitchFamily="34" charset="0"/>
                <a:ea typeface="+mn-ea"/>
                <a:cs typeface="Arial" pitchFamily="34" charset="0"/>
              </a:rPr>
              <a:t>and “data analytics” are all contenders for the lead.</a:t>
            </a:r>
          </a:p>
          <a:p>
            <a:r>
              <a:rPr lang="en-US" sz="1800" b="0" i="0" u="none" strike="noStrike" kern="1200" baseline="0" dirty="0" smtClean="0">
                <a:solidFill>
                  <a:schemeClr val="tx1"/>
                </a:solidFill>
                <a:latin typeface="Arial" pitchFamily="34" charset="0"/>
                <a:ea typeface="+mn-ea"/>
                <a:cs typeface="Arial" pitchFamily="34" charset="0"/>
              </a:rPr>
              <a:t>A significant majority lists technology as enabling optimization.</a:t>
            </a:r>
          </a:p>
          <a:p>
            <a:r>
              <a:rPr lang="en-US" sz="1800" b="0" i="0" u="none" strike="noStrike" kern="1200" baseline="0" dirty="0" smtClean="0">
                <a:solidFill>
                  <a:schemeClr val="tx1"/>
                </a:solidFill>
                <a:latin typeface="Arial" pitchFamily="34" charset="0"/>
                <a:ea typeface="+mn-ea"/>
                <a:cs typeface="Arial" pitchFamily="34" charset="0"/>
              </a:rPr>
              <a:t>In a follow-up interview, one practitioner explained that his</a:t>
            </a:r>
          </a:p>
          <a:p>
            <a:r>
              <a:rPr lang="en-US" sz="1800" b="0" i="0" u="none" strike="noStrike" kern="1200" baseline="0" dirty="0" smtClean="0">
                <a:solidFill>
                  <a:schemeClr val="tx1"/>
                </a:solidFill>
                <a:latin typeface="Arial" pitchFamily="34" charset="0"/>
                <a:ea typeface="+mn-ea"/>
                <a:cs typeface="Arial" pitchFamily="34" charset="0"/>
              </a:rPr>
              <a:t>company was currently reversing an outsourcing agreement and</a:t>
            </a:r>
          </a:p>
          <a:p>
            <a:r>
              <a:rPr lang="en-US" sz="1800" b="0" i="0" u="none" strike="noStrike" kern="1200" baseline="0" dirty="0" smtClean="0">
                <a:solidFill>
                  <a:schemeClr val="tx1"/>
                </a:solidFill>
                <a:latin typeface="Arial" pitchFamily="34" charset="0"/>
                <a:ea typeface="+mn-ea"/>
                <a:cs typeface="Arial" pitchFamily="34" charset="0"/>
              </a:rPr>
              <a:t>was “relying on new technology, agility and data analytics” to</a:t>
            </a:r>
          </a:p>
          <a:p>
            <a:r>
              <a:rPr lang="en-US" sz="1800" b="0" i="0" u="none" strike="noStrike" kern="1200" baseline="0" dirty="0" smtClean="0">
                <a:solidFill>
                  <a:schemeClr val="tx1"/>
                </a:solidFill>
                <a:latin typeface="Arial" pitchFamily="34" charset="0"/>
                <a:ea typeface="+mn-ea"/>
                <a:cs typeface="Arial" pitchFamily="34" charset="0"/>
              </a:rPr>
              <a:t>deliver improved performance.</a:t>
            </a:r>
          </a:p>
          <a:p>
            <a:r>
              <a:rPr lang="en-US" sz="1800" b="0" i="0" u="none" strike="noStrike" kern="1200" baseline="0" dirty="0" smtClean="0">
                <a:solidFill>
                  <a:schemeClr val="tx1"/>
                </a:solidFill>
                <a:latin typeface="Arial" pitchFamily="34" charset="0"/>
                <a:ea typeface="+mn-ea"/>
                <a:cs typeface="Arial" pitchFamily="34" charset="0"/>
              </a:rPr>
              <a:t>Global business services or multifunctional services are among</a:t>
            </a:r>
          </a:p>
          <a:p>
            <a:r>
              <a:rPr lang="en-US" sz="1800" b="0" i="0" u="none" strike="noStrike" kern="1200" baseline="0" dirty="0" smtClean="0">
                <a:solidFill>
                  <a:schemeClr val="tx1"/>
                </a:solidFill>
                <a:latin typeface="Arial" pitchFamily="34" charset="0"/>
                <a:ea typeface="+mn-ea"/>
                <a:cs typeface="Arial" pitchFamily="34" charset="0"/>
              </a:rPr>
              <a:t>the most popular models for optimizing processes, but</a:t>
            </a:r>
          </a:p>
          <a:p>
            <a:r>
              <a:rPr lang="en-US" sz="1800" b="0" i="0" u="none" strike="noStrike" kern="1200" baseline="0" dirty="0" smtClean="0">
                <a:solidFill>
                  <a:schemeClr val="tx1"/>
                </a:solidFill>
                <a:latin typeface="Arial" pitchFamily="34" charset="0"/>
                <a:ea typeface="+mn-ea"/>
                <a:cs typeface="Arial" pitchFamily="34" charset="0"/>
              </a:rPr>
              <a:t>expanding scope of service, customer base, and geographies are</a:t>
            </a:r>
          </a:p>
          <a:p>
            <a:r>
              <a:rPr lang="en-US" sz="1800" b="0" i="0" u="none" strike="noStrike" kern="1200" baseline="0" dirty="0" smtClean="0">
                <a:solidFill>
                  <a:schemeClr val="tx1"/>
                </a:solidFill>
                <a:latin typeface="Arial" pitchFamily="34" charset="0"/>
                <a:ea typeface="+mn-ea"/>
                <a:cs typeface="Arial" pitchFamily="34" charset="0"/>
              </a:rPr>
              <a:t>also key strategies.</a:t>
            </a:r>
          </a:p>
          <a:p>
            <a:r>
              <a:rPr lang="en-US" sz="1800" b="0" i="0" u="none" strike="noStrike" kern="1200" baseline="0" dirty="0" smtClean="0">
                <a:solidFill>
                  <a:schemeClr val="tx1"/>
                </a:solidFill>
                <a:latin typeface="Arial" pitchFamily="34" charset="0"/>
                <a:ea typeface="+mn-ea"/>
                <a:cs typeface="Arial" pitchFamily="34" charset="0"/>
              </a:rPr>
              <a:t>Process excellence is a priority for most SSOs, and Continuous</a:t>
            </a:r>
          </a:p>
          <a:p>
            <a:r>
              <a:rPr lang="en-US" sz="1800" b="0" i="0" u="none" strike="noStrike" kern="1200" baseline="0" dirty="0" smtClean="0">
                <a:solidFill>
                  <a:schemeClr val="tx1"/>
                </a:solidFill>
                <a:latin typeface="Arial" pitchFamily="34" charset="0"/>
                <a:ea typeface="+mn-ea"/>
                <a:cs typeface="Arial" pitchFamily="34" charset="0"/>
              </a:rPr>
              <a:t>Improvement the most popular means of achieving this,</a:t>
            </a:r>
          </a:p>
          <a:p>
            <a:r>
              <a:rPr lang="en-US" sz="1800" b="0" i="0" u="none" strike="noStrike" kern="1200" baseline="0" dirty="0" smtClean="0">
                <a:solidFill>
                  <a:schemeClr val="tx1"/>
                </a:solidFill>
                <a:latin typeface="Arial" pitchFamily="34" charset="0"/>
                <a:ea typeface="+mn-ea"/>
                <a:cs typeface="Arial" pitchFamily="34" charset="0"/>
              </a:rPr>
              <a:t>according to the survey. What’s interesting to note is that data</a:t>
            </a:r>
          </a:p>
          <a:p>
            <a:r>
              <a:rPr lang="en-US" sz="1800" b="0" i="0" u="none" strike="noStrike" kern="1200" baseline="0" dirty="0" smtClean="0">
                <a:solidFill>
                  <a:schemeClr val="tx1"/>
                </a:solidFill>
                <a:latin typeface="Arial" pitchFamily="34" charset="0"/>
                <a:ea typeface="+mn-ea"/>
                <a:cs typeface="Arial" pitchFamily="34" charset="0"/>
              </a:rPr>
              <a:t>analytics is widely recognized as a reliable means of driving it.</a:t>
            </a:r>
          </a:p>
          <a:p>
            <a:r>
              <a:rPr lang="en-US" sz="1800" b="0" i="0" u="none" strike="noStrike" kern="1200" baseline="0" dirty="0" smtClean="0">
                <a:solidFill>
                  <a:schemeClr val="tx1"/>
                </a:solidFill>
                <a:latin typeface="Arial" pitchFamily="34" charset="0"/>
                <a:ea typeface="+mn-ea"/>
                <a:cs typeface="Arial" pitchFamily="34" charset="0"/>
              </a:rPr>
              <a:t>And while process excellence is generally built into job</a:t>
            </a:r>
          </a:p>
          <a:p>
            <a:r>
              <a:rPr lang="en-US" sz="1800" b="0" i="0" u="none" strike="noStrike" kern="1200" baseline="0" dirty="0" smtClean="0">
                <a:solidFill>
                  <a:schemeClr val="tx1"/>
                </a:solidFill>
                <a:latin typeface="Arial" pitchFamily="34" charset="0"/>
                <a:ea typeface="+mn-ea"/>
                <a:cs typeface="Arial" pitchFamily="34" charset="0"/>
              </a:rPr>
              <a:t>descriptions there has been strong growth in the number of</a:t>
            </a:r>
          </a:p>
          <a:p>
            <a:r>
              <a:rPr lang="en-US" sz="1800" b="0" i="0" u="none" strike="noStrike" kern="1200" baseline="0" dirty="0" smtClean="0">
                <a:solidFill>
                  <a:schemeClr val="tx1"/>
                </a:solidFill>
                <a:latin typeface="Arial" pitchFamily="34" charset="0"/>
                <a:ea typeface="+mn-ea"/>
                <a:cs typeface="Arial" pitchFamily="34" charset="0"/>
              </a:rPr>
              <a:t>Centers of Excellence that offer CI support</a:t>
            </a:r>
            <a:r>
              <a:rPr lang="en-US" sz="1800" b="1" i="0" u="none" strike="noStrike" kern="1200" baseline="0" dirty="0" smtClean="0">
                <a:solidFill>
                  <a:schemeClr val="tx1"/>
                </a:solidFill>
                <a:latin typeface="Arial" pitchFamily="34" charset="0"/>
                <a:ea typeface="+mn-ea"/>
                <a:cs typeface="Arial" pitchFamily="34" charset="0"/>
              </a:rPr>
              <a:t>.</a:t>
            </a:r>
            <a:endParaRPr lang="en-US" sz="1800" b="0" i="0" u="none" strike="noStrike" kern="1200" baseline="0" dirty="0" smtClean="0">
              <a:solidFill>
                <a:schemeClr val="tx1"/>
              </a:solidFill>
              <a:latin typeface="Arial" pitchFamily="34" charset="0"/>
              <a:ea typeface="+mn-ea"/>
              <a:cs typeface="Arial" pitchFamily="34" charset="0"/>
            </a:endParaRPr>
          </a:p>
          <a:p>
            <a:r>
              <a:rPr lang="en-US" sz="1800" b="0" i="0" u="none" strike="noStrike" kern="1200" baseline="0" dirty="0" smtClean="0">
                <a:solidFill>
                  <a:schemeClr val="tx1"/>
                </a:solidFill>
                <a:latin typeface="Arial" pitchFamily="34" charset="0"/>
                <a:ea typeface="+mn-ea"/>
                <a:cs typeface="Arial" pitchFamily="34" charset="0"/>
              </a:rPr>
              <a:t>outsourcing continues to solve a number of operational challenges, such as:</a:t>
            </a:r>
          </a:p>
          <a:p>
            <a:r>
              <a:rPr lang="en-US" sz="1800" b="0" i="0" u="none" strike="noStrike" kern="1200" baseline="0" dirty="0" smtClean="0">
                <a:solidFill>
                  <a:schemeClr val="tx1"/>
                </a:solidFill>
                <a:latin typeface="Arial" pitchFamily="34" charset="0"/>
                <a:ea typeface="+mn-ea"/>
                <a:cs typeface="Arial" pitchFamily="34" charset="0"/>
              </a:rPr>
              <a:t>■ Reducing costs: 78% of companies indicated that cost savings was a key driver for</a:t>
            </a:r>
          </a:p>
          <a:p>
            <a:r>
              <a:rPr lang="en-US" sz="1800" b="0" i="0" u="none" strike="noStrike" kern="1200" baseline="0" dirty="0" smtClean="0">
                <a:solidFill>
                  <a:schemeClr val="tx1"/>
                </a:solidFill>
                <a:latin typeface="Arial" pitchFamily="34" charset="0"/>
                <a:ea typeface="+mn-ea"/>
                <a:cs typeface="Arial" pitchFamily="34" charset="0"/>
              </a:rPr>
              <a:t>outsourcing. Among this group, 65% reported that they achieved their expected</a:t>
            </a:r>
          </a:p>
          <a:p>
            <a:r>
              <a:rPr lang="en-US" sz="1800" b="0" i="0" u="none" strike="noStrike" kern="1200" baseline="0" dirty="0" smtClean="0">
                <a:solidFill>
                  <a:schemeClr val="tx1"/>
                </a:solidFill>
                <a:latin typeface="Arial" pitchFamily="34" charset="0"/>
                <a:ea typeface="+mn-ea"/>
                <a:cs typeface="Arial" pitchFamily="34" charset="0"/>
              </a:rPr>
              <a:t>cost-reduction targets.</a:t>
            </a:r>
          </a:p>
          <a:p>
            <a:r>
              <a:rPr lang="en-US" sz="1800" b="0" i="0" u="none" strike="noStrike" kern="1200" baseline="0" dirty="0" smtClean="0">
                <a:solidFill>
                  <a:schemeClr val="tx1"/>
                </a:solidFill>
                <a:latin typeface="Arial" pitchFamily="34" charset="0"/>
                <a:ea typeface="+mn-ea"/>
                <a:cs typeface="Arial" pitchFamily="34" charset="0"/>
              </a:rPr>
              <a:t>■ Access to outside expertise: 78% of participants indicated this was a key objective.</a:t>
            </a:r>
          </a:p>
          <a:p>
            <a:r>
              <a:rPr lang="en-US" sz="1800" b="0" i="0" u="none" strike="noStrike" kern="1200" baseline="0" dirty="0" smtClean="0">
                <a:solidFill>
                  <a:schemeClr val="tx1"/>
                </a:solidFill>
                <a:latin typeface="Arial" pitchFamily="34" charset="0"/>
                <a:ea typeface="+mn-ea"/>
                <a:cs typeface="Arial" pitchFamily="34" charset="0"/>
              </a:rPr>
              <a:t>In addition to looking for specific domain expertise, companies turn to outsourcing</a:t>
            </a:r>
          </a:p>
          <a:p>
            <a:r>
              <a:rPr lang="en-US" sz="1800" b="0" i="0" u="none" strike="noStrike" kern="1200" baseline="0" dirty="0" smtClean="0">
                <a:solidFill>
                  <a:schemeClr val="tx1"/>
                </a:solidFill>
                <a:latin typeface="Arial" pitchFamily="34" charset="0"/>
                <a:ea typeface="+mn-ea"/>
                <a:cs typeface="Arial" pitchFamily="34" charset="0"/>
              </a:rPr>
              <a:t>to avoid large capital investments in technology as well as the recurring expense of</a:t>
            </a:r>
          </a:p>
          <a:p>
            <a:r>
              <a:rPr lang="en-US" sz="1800" b="0" i="0" u="none" strike="noStrike" kern="1200" baseline="0" dirty="0" smtClean="0">
                <a:solidFill>
                  <a:schemeClr val="tx1"/>
                </a:solidFill>
                <a:latin typeface="Arial" pitchFamily="34" charset="0"/>
                <a:ea typeface="+mn-ea"/>
                <a:cs typeface="Arial" pitchFamily="34" charset="0"/>
              </a:rPr>
              <a:t>ongoing maintenance and upgrades.</a:t>
            </a:r>
          </a:p>
          <a:p>
            <a:r>
              <a:rPr lang="en-US" sz="1800" b="0" i="0" u="none" strike="noStrike" kern="1200" baseline="0" dirty="0" smtClean="0">
                <a:solidFill>
                  <a:schemeClr val="tx1"/>
                </a:solidFill>
                <a:latin typeface="Arial" pitchFamily="34" charset="0"/>
                <a:ea typeface="+mn-ea"/>
                <a:cs typeface="Arial" pitchFamily="34" charset="0"/>
              </a:rPr>
              <a:t>■ Improving service quality: 74% of companies indicated this was a key driver of</a:t>
            </a:r>
          </a:p>
          <a:p>
            <a:r>
              <a:rPr lang="en-US" sz="1800" b="0" i="0" u="none" strike="noStrike" kern="1200" baseline="0" dirty="0" smtClean="0">
                <a:solidFill>
                  <a:schemeClr val="tx1"/>
                </a:solidFill>
                <a:latin typeface="Arial" pitchFamily="34" charset="0"/>
                <a:ea typeface="+mn-ea"/>
                <a:cs typeface="Arial" pitchFamily="34" charset="0"/>
              </a:rPr>
              <a:t>their decision to outsource. Considered the most common measure of success,</a:t>
            </a:r>
          </a:p>
          <a:p>
            <a:r>
              <a:rPr lang="en-US" sz="1800" b="0" i="0" u="none" strike="noStrike" kern="1200" baseline="0" dirty="0" smtClean="0">
                <a:solidFill>
                  <a:schemeClr val="tx1"/>
                </a:solidFill>
                <a:latin typeface="Arial" pitchFamily="34" charset="0"/>
                <a:ea typeface="+mn-ea"/>
                <a:cs typeface="Arial" pitchFamily="34" charset="0"/>
              </a:rPr>
              <a:t>81% indicated that they had met or exceeded their service quality targets.</a:t>
            </a:r>
          </a:p>
          <a:p>
            <a:r>
              <a:rPr lang="en-US" sz="1800" b="0" i="0" u="none" strike="noStrike" kern="1200" baseline="0" dirty="0" smtClean="0">
                <a:solidFill>
                  <a:schemeClr val="tx1"/>
                </a:solidFill>
                <a:latin typeface="Arial" pitchFamily="34" charset="0"/>
                <a:ea typeface="+mn-ea"/>
                <a:cs typeface="Arial" pitchFamily="34" charset="0"/>
              </a:rPr>
              <a:t>■ Realigning/focusing on strategic HR priorities: 72% of organizations cited this as</a:t>
            </a:r>
          </a:p>
          <a:p>
            <a:r>
              <a:rPr lang="en-US" sz="1800" b="0" i="0" u="none" strike="noStrike" kern="1200" baseline="0" dirty="0" smtClean="0">
                <a:solidFill>
                  <a:schemeClr val="tx1"/>
                </a:solidFill>
                <a:latin typeface="Arial" pitchFamily="34" charset="0"/>
                <a:ea typeface="+mn-ea"/>
                <a:cs typeface="Arial" pitchFamily="34" charset="0"/>
              </a:rPr>
              <a:t>a key driver. Outsourcing allows organizations to shift their focus from the</a:t>
            </a:r>
          </a:p>
          <a:p>
            <a:r>
              <a:rPr lang="en-US" sz="1800" b="0" i="0" u="none" strike="noStrike" kern="1200" baseline="0" dirty="0" smtClean="0">
                <a:solidFill>
                  <a:schemeClr val="tx1"/>
                </a:solidFill>
                <a:latin typeface="Arial" pitchFamily="34" charset="0"/>
                <a:ea typeface="+mn-ea"/>
                <a:cs typeface="Arial" pitchFamily="34" charset="0"/>
              </a:rPr>
              <a:t>time-consuming administration of non-strategic processes, so they can focus on more</a:t>
            </a:r>
          </a:p>
          <a:p>
            <a:r>
              <a:rPr lang="en-US" sz="1800" b="0" i="0" u="none" strike="noStrike" kern="1200" baseline="0" dirty="0" smtClean="0">
                <a:solidFill>
                  <a:schemeClr val="tx1"/>
                </a:solidFill>
                <a:latin typeface="Arial" pitchFamily="34" charset="0"/>
                <a:ea typeface="+mn-ea"/>
                <a:cs typeface="Arial" pitchFamily="34" charset="0"/>
              </a:rPr>
              <a:t>value-added activities that support the business.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solidFill>
                  <a:prstClr val="black"/>
                </a:solidFill>
                <a:latin typeface="Arial" pitchFamily="34" charset="0"/>
                <a:cs typeface="Arial" pitchFamily="34" charset="0"/>
              </a:rPr>
              <a:pPr/>
              <a:t>45</a:t>
            </a:fld>
            <a:endParaRPr lang="en-US" sz="10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7631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3</a:t>
            </a:fld>
            <a:endParaRPr lang="en-US" sz="1000">
              <a:latin typeface="Arial" pitchFamily="34" charset="0"/>
              <a:cs typeface="Arial" pitchFamily="34" charset="0"/>
            </a:endParaRPr>
          </a:p>
        </p:txBody>
      </p:sp>
    </p:spTree>
    <p:extLst>
      <p:ext uri="{BB962C8B-B14F-4D97-AF65-F5344CB8AC3E}">
        <p14:creationId xmlns:p14="http://schemas.microsoft.com/office/powerpoint/2010/main" val="3079207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Workforce metrics and measurement</a:t>
            </a:r>
            <a:r>
              <a:rPr lang="en-US" baseline="0" dirty="0" smtClean="0"/>
              <a:t>. Expertise will be required to help the organization report on, understand and mange human capital metrics – equipping it with the tools to convey trends in workforce data, identify areas at risk, or analyze the return and impact of specific HR initiatives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solidFill>
                  <a:prstClr val="black"/>
                </a:solidFill>
                <a:latin typeface="Arial" pitchFamily="34" charset="0"/>
                <a:cs typeface="Arial" pitchFamily="34" charset="0"/>
              </a:rPr>
              <a:pPr/>
              <a:t>47</a:t>
            </a:fld>
            <a:endParaRPr lang="en-US" sz="10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60801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baseline="0" dirty="0" smtClean="0">
                <a:solidFill>
                  <a:schemeClr val="tx1"/>
                </a:solidFill>
                <a:latin typeface="Arial" pitchFamily="34" charset="0"/>
                <a:ea typeface="+mn-ea"/>
                <a:cs typeface="Arial" pitchFamily="34" charset="0"/>
              </a:rPr>
              <a:t>Key Trend: Increased Focus on Customer-Centric Shared Services Models</a:t>
            </a:r>
          </a:p>
          <a:p>
            <a:r>
              <a:rPr lang="en-US" sz="1800" b="0" i="0" u="none" strike="noStrike" kern="1200" baseline="0" dirty="0" smtClean="0">
                <a:solidFill>
                  <a:schemeClr val="tx1"/>
                </a:solidFill>
                <a:latin typeface="Arial" pitchFamily="34" charset="0"/>
                <a:ea typeface="+mn-ea"/>
                <a:cs typeface="Arial" pitchFamily="34" charset="0"/>
              </a:rPr>
              <a:t>As organizations evolve in terms of service delivery strategy and structure, they are</a:t>
            </a:r>
          </a:p>
          <a:p>
            <a:r>
              <a:rPr lang="en-US" sz="1800" b="0" i="0" u="none" strike="noStrike" kern="1200" baseline="0" dirty="0" smtClean="0">
                <a:solidFill>
                  <a:schemeClr val="tx1"/>
                </a:solidFill>
                <a:latin typeface="Arial" pitchFamily="34" charset="0"/>
                <a:ea typeface="+mn-ea"/>
                <a:cs typeface="Arial" pitchFamily="34" charset="0"/>
              </a:rPr>
              <a:t>focusing more on serving the customer and providing an optimal user experience.</a:t>
            </a:r>
          </a:p>
          <a:p>
            <a:r>
              <a:rPr lang="en-US" sz="1800" b="0" i="0" u="none" strike="noStrike" kern="1200" baseline="0" dirty="0" smtClean="0">
                <a:solidFill>
                  <a:schemeClr val="tx1"/>
                </a:solidFill>
                <a:latin typeface="Arial" pitchFamily="34" charset="0"/>
                <a:ea typeface="+mn-ea"/>
                <a:cs typeface="Arial" pitchFamily="34" charset="0"/>
              </a:rPr>
              <a:t>Organizations are aligning their shared services models to the needs—and in some cases,</a:t>
            </a:r>
          </a:p>
          <a:p>
            <a:r>
              <a:rPr lang="en-US" sz="1800" b="0" i="0" u="none" strike="noStrike" kern="1200" baseline="0" dirty="0" smtClean="0">
                <a:solidFill>
                  <a:schemeClr val="tx1"/>
                </a:solidFill>
                <a:latin typeface="Arial" pitchFamily="34" charset="0"/>
                <a:ea typeface="+mn-ea"/>
                <a:cs typeface="Arial" pitchFamily="34" charset="0"/>
              </a:rPr>
              <a:t>the structure—of the business. Components of a customer-centric approach include:</a:t>
            </a:r>
          </a:p>
          <a:p>
            <a:r>
              <a:rPr lang="en-US" sz="1800" b="0" i="0" u="none" strike="noStrike" kern="1200" baseline="0" dirty="0" smtClean="0">
                <a:solidFill>
                  <a:schemeClr val="tx1"/>
                </a:solidFill>
                <a:latin typeface="Arial" pitchFamily="34" charset="0"/>
                <a:ea typeface="+mn-ea"/>
                <a:cs typeface="Arial" pitchFamily="34" charset="0"/>
              </a:rPr>
              <a:t>■ A user-friendly employee/manager portal that facilitates self-service</a:t>
            </a:r>
          </a:p>
          <a:p>
            <a:r>
              <a:rPr lang="en-US" sz="1800" b="0" i="0" u="none" strike="noStrike" kern="1200" baseline="0" dirty="0" smtClean="0">
                <a:solidFill>
                  <a:schemeClr val="tx1"/>
                </a:solidFill>
                <a:latin typeface="Arial" pitchFamily="34" charset="0"/>
                <a:ea typeface="+mn-ea"/>
                <a:cs typeface="Arial" pitchFamily="34" charset="0"/>
              </a:rPr>
              <a:t>■ Call centers staffed with knowledgeable specialists to solve problems for employees</a:t>
            </a:r>
          </a:p>
          <a:p>
            <a:r>
              <a:rPr lang="en-US" sz="1800" b="0" i="0" u="none" strike="noStrike" kern="1200" baseline="0" dirty="0" smtClean="0">
                <a:solidFill>
                  <a:schemeClr val="tx1"/>
                </a:solidFill>
                <a:latin typeface="Arial" pitchFamily="34" charset="0"/>
                <a:ea typeface="+mn-ea"/>
                <a:cs typeface="Arial" pitchFamily="34" charset="0"/>
              </a:rPr>
              <a:t>and managers</a:t>
            </a:r>
          </a:p>
          <a:p>
            <a:r>
              <a:rPr lang="en-US" sz="1800" b="0" i="0" u="none" strike="noStrike" kern="1200" baseline="0" dirty="0" smtClean="0">
                <a:solidFill>
                  <a:schemeClr val="tx1"/>
                </a:solidFill>
                <a:latin typeface="Arial" pitchFamily="34" charset="0"/>
                <a:ea typeface="+mn-ea"/>
                <a:cs typeface="Arial" pitchFamily="34" charset="0"/>
              </a:rPr>
              <a:t>■ An integrated technology platform that improves reporting capabilities</a:t>
            </a:r>
          </a:p>
          <a:p>
            <a:r>
              <a:rPr lang="en-US" sz="1800" b="0" i="0" u="none" strike="noStrike" kern="1200" baseline="0" dirty="0" smtClean="0">
                <a:solidFill>
                  <a:schemeClr val="tx1"/>
                </a:solidFill>
                <a:latin typeface="Arial" pitchFamily="34" charset="0"/>
                <a:ea typeface="+mn-ea"/>
                <a:cs typeface="Arial" pitchFamily="34" charset="0"/>
              </a:rPr>
              <a:t>■ Clear service level standards that define expectations and create accountability for</a:t>
            </a:r>
          </a:p>
          <a:p>
            <a:r>
              <a:rPr lang="en-US" sz="1800" b="0" i="0" u="none" strike="noStrike" kern="1200" baseline="0" dirty="0" smtClean="0">
                <a:solidFill>
                  <a:schemeClr val="tx1"/>
                </a:solidFill>
                <a:latin typeface="Arial" pitchFamily="34" charset="0"/>
                <a:ea typeface="+mn-ea"/>
                <a:cs typeface="Arial" pitchFamily="34" charset="0"/>
              </a:rPr>
              <a:t>delivering enhanced value through the shared services solution</a:t>
            </a:r>
          </a:p>
          <a:p>
            <a:endParaRPr lang="en-US" sz="1800" b="0" i="0" u="none" strike="noStrike" kern="1200" baseline="0" dirty="0" smtClean="0">
              <a:solidFill>
                <a:schemeClr val="tx1"/>
              </a:solidFill>
              <a:latin typeface="Arial" pitchFamily="34" charset="0"/>
              <a:ea typeface="+mn-ea"/>
              <a:cs typeface="Arial" pitchFamily="34" charset="0"/>
            </a:endParaRPr>
          </a:p>
          <a:p>
            <a:r>
              <a:rPr lang="en-US" sz="1800" b="0" i="0" u="none" strike="noStrike" kern="1200" baseline="0" dirty="0" smtClean="0">
                <a:solidFill>
                  <a:schemeClr val="tx1"/>
                </a:solidFill>
                <a:latin typeface="Arial" pitchFamily="34" charset="0"/>
                <a:ea typeface="+mn-ea"/>
                <a:cs typeface="Arial" pitchFamily="34" charset="0"/>
              </a:rPr>
              <a:t>A key issue here is that as technology, particularly self-service, is</a:t>
            </a:r>
          </a:p>
          <a:p>
            <a:r>
              <a:rPr lang="en-US" sz="1800" b="0" i="0" u="none" strike="noStrike" kern="1200" baseline="0" dirty="0" smtClean="0">
                <a:solidFill>
                  <a:schemeClr val="tx1"/>
                </a:solidFill>
                <a:latin typeface="Arial" pitchFamily="34" charset="0"/>
                <a:ea typeface="+mn-ea"/>
                <a:cs typeface="Arial" pitchFamily="34" charset="0"/>
              </a:rPr>
              <a:t>driving out transactional work, the roles that remain are increasingly</a:t>
            </a:r>
          </a:p>
          <a:p>
            <a:r>
              <a:rPr lang="en-US" sz="1800" b="0" i="0" u="none" strike="noStrike" kern="1200" baseline="0" dirty="0" smtClean="0">
                <a:solidFill>
                  <a:schemeClr val="tx1"/>
                </a:solidFill>
                <a:latin typeface="Arial" pitchFamily="34" charset="0"/>
                <a:ea typeface="+mn-ea"/>
                <a:cs typeface="Arial" pitchFamily="34" charset="0"/>
              </a:rPr>
              <a:t>focused on services that directly impact customer satisfaction.</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solidFill>
                  <a:prstClr val="black"/>
                </a:solidFill>
                <a:latin typeface="Arial" pitchFamily="34" charset="0"/>
                <a:cs typeface="Arial" pitchFamily="34" charset="0"/>
              </a:rPr>
              <a:pPr/>
              <a:t>48</a:t>
            </a:fld>
            <a:endParaRPr lang="en-US" sz="10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0286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kern="1200" dirty="0" smtClean="0">
                <a:solidFill>
                  <a:schemeClr val="tx1"/>
                </a:solidFill>
                <a:effectLst/>
                <a:latin typeface="Arial" pitchFamily="34" charset="0"/>
                <a:ea typeface="+mn-ea"/>
                <a:cs typeface="Arial" pitchFamily="34" charset="0"/>
              </a:rPr>
              <a:t>about 25 years ago, "HR transformation" was a grass-roots movement focused on shifting HR from a largely administrative organization to a more strategic organization. That new work quickly evolved into a broad initiative to transform all HR services. Now, as it has become a standard way of doing business in HR, human resource leaders need to ask themselves what more can be done to help their organizations achieve their strategic goals.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4</a:t>
            </a:fld>
            <a:endParaRPr lang="en-US" sz="1000">
              <a:latin typeface="Arial" pitchFamily="34" charset="0"/>
              <a:cs typeface="Arial" pitchFamily="34" charset="0"/>
            </a:endParaRPr>
          </a:p>
        </p:txBody>
      </p:sp>
    </p:spTree>
    <p:extLst>
      <p:ext uri="{BB962C8B-B14F-4D97-AF65-F5344CB8AC3E}">
        <p14:creationId xmlns:p14="http://schemas.microsoft.com/office/powerpoint/2010/main" val="173155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http://www.hreonline.com/HRE/view/story.jhtml?id=259960942</a:t>
            </a:r>
          </a:p>
          <a:p>
            <a:endParaRPr lang="en-US" dirty="0" smtClean="0"/>
          </a:p>
          <a:p>
            <a:r>
              <a:rPr lang="en-US" sz="1800" b="1" i="0" kern="1200" dirty="0" smtClean="0">
                <a:solidFill>
                  <a:schemeClr val="tx1"/>
                </a:solidFill>
                <a:effectLst/>
                <a:latin typeface="Arial" pitchFamily="34" charset="0"/>
                <a:ea typeface="+mn-ea"/>
                <a:cs typeface="Arial" pitchFamily="34" charset="0"/>
              </a:rPr>
              <a:t>1. Implementing a new way of delivering HR services</a:t>
            </a:r>
            <a:r>
              <a:rPr lang="en-US" sz="1800" b="0" i="0" kern="1200" dirty="0" smtClean="0">
                <a:solidFill>
                  <a:schemeClr val="tx1"/>
                </a:solidFill>
                <a:effectLst/>
                <a:latin typeface="Arial" pitchFamily="34" charset="0"/>
                <a:ea typeface="+mn-ea"/>
                <a:cs typeface="Arial" pitchFamily="34" charset="0"/>
              </a:rPr>
              <a:t>.</a:t>
            </a:r>
          </a:p>
          <a:p>
            <a:r>
              <a:rPr lang="en-US" sz="1800" b="0" i="0" kern="1200" dirty="0" smtClean="0">
                <a:solidFill>
                  <a:schemeClr val="tx1"/>
                </a:solidFill>
                <a:effectLst/>
                <a:latin typeface="Arial" pitchFamily="34" charset="0"/>
                <a:ea typeface="+mn-ea"/>
                <a:cs typeface="Arial" pitchFamily="34" charset="0"/>
              </a:rPr>
              <a:t>The new HR service-delivery model was based on the seminal work of Professor David Ulrich at the University of Michigan and was based on three key components:</a:t>
            </a:r>
          </a:p>
          <a:p>
            <a:r>
              <a:rPr lang="en-US" sz="1800" b="0" i="1" kern="1200" dirty="0" smtClean="0">
                <a:solidFill>
                  <a:schemeClr val="tx1"/>
                </a:solidFill>
                <a:effectLst/>
                <a:latin typeface="Arial" pitchFamily="34" charset="0"/>
                <a:ea typeface="+mn-ea"/>
                <a:cs typeface="Arial" pitchFamily="34" charset="0"/>
              </a:rPr>
              <a:t>* Centers of Excellence</a:t>
            </a:r>
            <a:r>
              <a:rPr lang="en-US" sz="1800" b="0" i="0" kern="1200" dirty="0" smtClean="0">
                <a:solidFill>
                  <a:schemeClr val="tx1"/>
                </a:solidFill>
                <a:effectLst/>
                <a:latin typeface="Arial" pitchFamily="34" charset="0"/>
                <a:ea typeface="+mn-ea"/>
                <a:cs typeface="Arial" pitchFamily="34" charset="0"/>
              </a:rPr>
              <a:t> as a means of organizing HR professionals who worked on HR policies and programs;</a:t>
            </a:r>
          </a:p>
          <a:p>
            <a:r>
              <a:rPr lang="en-US" sz="1800" b="0" i="1" kern="1200" dirty="0" smtClean="0">
                <a:solidFill>
                  <a:schemeClr val="tx1"/>
                </a:solidFill>
                <a:effectLst/>
                <a:latin typeface="Arial" pitchFamily="34" charset="0"/>
                <a:ea typeface="+mn-ea"/>
                <a:cs typeface="Arial" pitchFamily="34" charset="0"/>
              </a:rPr>
              <a:t>* Shared Services</a:t>
            </a:r>
            <a:r>
              <a:rPr lang="en-US" sz="1800" b="0" i="0" kern="1200" dirty="0" smtClean="0">
                <a:solidFill>
                  <a:schemeClr val="tx1"/>
                </a:solidFill>
                <a:effectLst/>
                <a:latin typeface="Arial" pitchFamily="34" charset="0"/>
                <a:ea typeface="+mn-ea"/>
                <a:cs typeface="Arial" pitchFamily="34" charset="0"/>
              </a:rPr>
              <a:t> as HR operations centers that leveraged scale; and</a:t>
            </a:r>
          </a:p>
          <a:p>
            <a:r>
              <a:rPr lang="en-US" sz="1800" b="0" i="1" kern="1200" dirty="0" smtClean="0">
                <a:solidFill>
                  <a:schemeClr val="tx1"/>
                </a:solidFill>
                <a:effectLst/>
                <a:latin typeface="Arial" pitchFamily="34" charset="0"/>
                <a:ea typeface="+mn-ea"/>
                <a:cs typeface="Arial" pitchFamily="34" charset="0"/>
              </a:rPr>
              <a:t>* Embedded HR resources</a:t>
            </a:r>
            <a:r>
              <a:rPr lang="en-US" sz="1800" b="0" i="0" kern="1200" dirty="0" smtClean="0">
                <a:solidFill>
                  <a:schemeClr val="tx1"/>
                </a:solidFill>
                <a:effectLst/>
                <a:latin typeface="Arial" pitchFamily="34" charset="0"/>
                <a:ea typeface="+mn-ea"/>
                <a:cs typeface="Arial" pitchFamily="34" charset="0"/>
              </a:rPr>
              <a:t> (HR professionals and technology) within the business.</a:t>
            </a:r>
          </a:p>
          <a:p>
            <a:r>
              <a:rPr lang="en-US" sz="1800" b="0" i="0" kern="1200" dirty="0" smtClean="0">
                <a:solidFill>
                  <a:schemeClr val="tx1"/>
                </a:solidFill>
                <a:effectLst/>
                <a:latin typeface="Arial" pitchFamily="34" charset="0"/>
                <a:ea typeface="+mn-ea"/>
                <a:cs typeface="Arial" pitchFamily="34" charset="0"/>
              </a:rPr>
              <a:t>Ulrich was one of our spiritual leaders and our first guru. People flocked to hear him at HR conferences and to read his articles and books.</a:t>
            </a:r>
          </a:p>
          <a:p>
            <a:r>
              <a:rPr lang="en-US" sz="1800" b="1" i="0" kern="1200" dirty="0" smtClean="0">
                <a:solidFill>
                  <a:schemeClr val="tx1"/>
                </a:solidFill>
                <a:effectLst/>
                <a:latin typeface="Arial" pitchFamily="34" charset="0"/>
                <a:ea typeface="+mn-ea"/>
                <a:cs typeface="Arial" pitchFamily="34" charset="0"/>
              </a:rPr>
              <a:t>2. Using technology to provide employees with direct access to HR information.</a:t>
            </a:r>
            <a:endParaRPr lang="en-US" sz="1800" b="0" i="0" kern="1200" dirty="0" smtClean="0">
              <a:solidFill>
                <a:schemeClr val="tx1"/>
              </a:solidFill>
              <a:effectLst/>
              <a:latin typeface="Arial" pitchFamily="34" charset="0"/>
              <a:ea typeface="+mn-ea"/>
              <a:cs typeface="Arial" pitchFamily="34" charset="0"/>
            </a:endParaRPr>
          </a:p>
          <a:p>
            <a:r>
              <a:rPr lang="en-US" sz="1800" b="0" i="0" kern="1200" dirty="0" smtClean="0">
                <a:solidFill>
                  <a:schemeClr val="tx1"/>
                </a:solidFill>
                <a:effectLst/>
                <a:latin typeface="Arial" pitchFamily="34" charset="0"/>
                <a:ea typeface="+mn-ea"/>
                <a:cs typeface="Arial" pitchFamily="34" charset="0"/>
              </a:rPr>
              <a:t>In the early 1990s, computing was undergoing a revolution and personal computers and computer networking began to change the landscape.</a:t>
            </a:r>
          </a:p>
          <a:p>
            <a:r>
              <a:rPr lang="en-US" sz="1800" b="0" i="0" kern="1200" dirty="0" smtClean="0">
                <a:solidFill>
                  <a:schemeClr val="tx1"/>
                </a:solidFill>
                <a:effectLst/>
                <a:latin typeface="Arial" pitchFamily="34" charset="0"/>
                <a:ea typeface="+mn-ea"/>
                <a:cs typeface="Arial" pitchFamily="34" charset="0"/>
              </a:rPr>
              <a:t>At the time, in most organizations, employees had to walk over to the HR department just to ask a simple question or update some basic information. We believed that employees could use a phone or computer to directly access their own HR information and execute their own transactions.</a:t>
            </a:r>
          </a:p>
          <a:p>
            <a:r>
              <a:rPr lang="en-US" sz="1800" b="0" i="0" kern="1200" dirty="0" smtClean="0">
                <a:solidFill>
                  <a:schemeClr val="tx1"/>
                </a:solidFill>
                <a:effectLst/>
                <a:latin typeface="Arial" pitchFamily="34" charset="0"/>
                <a:ea typeface="+mn-ea"/>
                <a:cs typeface="Arial" pitchFamily="34" charset="0"/>
              </a:rPr>
              <a:t>The idea was risky because no one knew for sure if employees would be comfortable using technology to handle HR-related issues. There were a lot of naysayers who doubted our efforts.</a:t>
            </a:r>
          </a:p>
          <a:p>
            <a:r>
              <a:rPr lang="en-US" sz="1800" b="1" i="0" kern="1200" dirty="0" smtClean="0">
                <a:solidFill>
                  <a:schemeClr val="tx1"/>
                </a:solidFill>
                <a:effectLst/>
                <a:latin typeface="Arial" pitchFamily="34" charset="0"/>
                <a:ea typeface="+mn-ea"/>
                <a:cs typeface="Arial" pitchFamily="34" charset="0"/>
              </a:rPr>
              <a:t>3. Outsourcing HR work to service providers if they could do it faster, better and cheaper</a:t>
            </a:r>
            <a:r>
              <a:rPr lang="en-US" sz="1800" b="0" i="0" kern="1200" dirty="0" smtClean="0">
                <a:solidFill>
                  <a:schemeClr val="tx1"/>
                </a:solidFill>
                <a:effectLst/>
                <a:latin typeface="Arial" pitchFamily="34" charset="0"/>
                <a:ea typeface="+mn-ea"/>
                <a:cs typeface="Arial" pitchFamily="34" charset="0"/>
              </a:rPr>
              <a:t>.</a:t>
            </a:r>
          </a:p>
          <a:p>
            <a:r>
              <a:rPr lang="en-US" sz="1800" b="0" i="0" kern="1200" dirty="0" smtClean="0">
                <a:solidFill>
                  <a:schemeClr val="tx1"/>
                </a:solidFill>
                <a:effectLst/>
                <a:latin typeface="Arial" pitchFamily="34" charset="0"/>
                <a:ea typeface="+mn-ea"/>
                <a:cs typeface="Arial" pitchFamily="34" charset="0"/>
              </a:rPr>
              <a:t>We believed that outsourcing administrative tasks such as HR, payroll and benefits administration to specialized external providers would enable HR to focus more attention on the organization's strategic priorities.</a:t>
            </a:r>
          </a:p>
          <a:p>
            <a:r>
              <a:rPr lang="en-US" sz="1800" b="1" i="0" kern="1200" dirty="0" smtClean="0">
                <a:solidFill>
                  <a:schemeClr val="tx1"/>
                </a:solidFill>
                <a:effectLst/>
                <a:latin typeface="Arial" pitchFamily="34" charset="0"/>
                <a:ea typeface="+mn-ea"/>
                <a:cs typeface="Arial" pitchFamily="34" charset="0"/>
              </a:rPr>
              <a:t>4. Demonstrating the business value that HR provides by putting metrics in place.</a:t>
            </a:r>
            <a:endParaRPr lang="en-US" sz="1800" b="0" i="0" kern="1200" dirty="0" smtClean="0">
              <a:solidFill>
                <a:schemeClr val="tx1"/>
              </a:solidFill>
              <a:effectLst/>
              <a:latin typeface="Arial" pitchFamily="34" charset="0"/>
              <a:ea typeface="+mn-ea"/>
              <a:cs typeface="Arial" pitchFamily="34" charset="0"/>
            </a:endParaRPr>
          </a:p>
          <a:p>
            <a:r>
              <a:rPr lang="en-US" sz="1800" b="0" i="0" kern="1200" dirty="0" smtClean="0">
                <a:solidFill>
                  <a:schemeClr val="tx1"/>
                </a:solidFill>
                <a:effectLst/>
                <a:latin typeface="Arial" pitchFamily="34" charset="0"/>
                <a:ea typeface="+mn-ea"/>
                <a:cs typeface="Arial" pitchFamily="34" charset="0"/>
              </a:rPr>
              <a:t>Performance metrics that measured cost, quality and speed were critical to building a business case and proving the value of HR Transformation to skeptical business leaders.</a:t>
            </a:r>
          </a:p>
          <a:p>
            <a:r>
              <a:rPr lang="en-US" sz="1800" b="0" i="0" kern="1200" dirty="0" smtClean="0">
                <a:solidFill>
                  <a:schemeClr val="tx1"/>
                </a:solidFill>
                <a:effectLst/>
                <a:latin typeface="Arial" pitchFamily="34" charset="0"/>
                <a:ea typeface="+mn-ea"/>
                <a:cs typeface="Arial" pitchFamily="34" charset="0"/>
              </a:rPr>
              <a:t>The early days were very exciting.</a:t>
            </a:r>
          </a:p>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5</a:t>
            </a:fld>
            <a:endParaRPr lang="en-US" sz="1000">
              <a:latin typeface="Arial" pitchFamily="34" charset="0"/>
              <a:cs typeface="Arial" pitchFamily="34" charset="0"/>
            </a:endParaRPr>
          </a:p>
        </p:txBody>
      </p:sp>
    </p:spTree>
    <p:extLst>
      <p:ext uri="{BB962C8B-B14F-4D97-AF65-F5344CB8AC3E}">
        <p14:creationId xmlns:p14="http://schemas.microsoft.com/office/powerpoint/2010/main" val="251676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3 - 5 Years </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6</a:t>
            </a:fld>
            <a:endParaRPr lang="en-US" sz="1000">
              <a:latin typeface="Arial" pitchFamily="34" charset="0"/>
              <a:cs typeface="Arial" pitchFamily="34" charset="0"/>
            </a:endParaRPr>
          </a:p>
        </p:txBody>
      </p:sp>
    </p:spTree>
    <p:extLst>
      <p:ext uri="{BB962C8B-B14F-4D97-AF65-F5344CB8AC3E}">
        <p14:creationId xmlns:p14="http://schemas.microsoft.com/office/powerpoint/2010/main" val="290710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Planning &amp; Launching </a:t>
            </a:r>
          </a:p>
          <a:p>
            <a:r>
              <a:rPr lang="en-US" dirty="0" smtClean="0"/>
              <a:t>Implementation &amp; Optimization</a:t>
            </a:r>
          </a:p>
          <a:p>
            <a:r>
              <a:rPr lang="en-US" dirty="0" smtClean="0"/>
              <a:t>1 - 3 Years </a:t>
            </a:r>
          </a:p>
          <a:p>
            <a:r>
              <a:rPr lang="en-US" dirty="0" smtClean="0"/>
              <a:t>3 - 5 Years </a:t>
            </a:r>
          </a:p>
          <a:p>
            <a:r>
              <a:rPr lang="en-US" dirty="0" smtClean="0"/>
              <a:t>Greater than 5 </a:t>
            </a:r>
          </a:p>
          <a:p>
            <a:endParaRPr lang="en-US" dirty="0" smtClean="0"/>
          </a:p>
          <a:p>
            <a:pPr marL="0" marR="0" indent="0" algn="l" defTabSz="1451519" rtl="0" eaLnBrk="1" fontAlgn="auto" latinLnBrk="0" hangingPunct="1">
              <a:lnSpc>
                <a:spcPct val="100000"/>
              </a:lnSpc>
              <a:spcBef>
                <a:spcPts val="0"/>
              </a:spcBef>
              <a:spcAft>
                <a:spcPts val="0"/>
              </a:spcAft>
              <a:buClrTx/>
              <a:buSzTx/>
              <a:buFontTx/>
              <a:buNone/>
              <a:tabLst/>
              <a:defRPr/>
            </a:pPr>
            <a:r>
              <a:rPr lang="en-US" dirty="0" smtClean="0"/>
              <a:t>What does your current HR operating model look like?</a:t>
            </a:r>
          </a:p>
          <a:p>
            <a:pPr marL="0" marR="0" indent="0" algn="l" defTabSz="1451519" rtl="0" eaLnBrk="1" fontAlgn="auto" latinLnBrk="0" hangingPunct="1">
              <a:lnSpc>
                <a:spcPct val="100000"/>
              </a:lnSpc>
              <a:spcBef>
                <a:spcPts val="0"/>
              </a:spcBef>
              <a:spcAft>
                <a:spcPts val="0"/>
              </a:spcAft>
              <a:buClrTx/>
              <a:buSzTx/>
              <a:buFontTx/>
              <a:buNone/>
              <a:tabLst/>
              <a:defRPr/>
            </a:pPr>
            <a:r>
              <a:rPr lang="en-US" dirty="0" smtClean="0"/>
              <a:t>Does it deliver the combination of efficiency, value and high level of service demanded by your business?</a:t>
            </a:r>
          </a:p>
          <a:p>
            <a:pPr marL="0" marR="0" indent="0" algn="l" defTabSz="1451519"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8</a:t>
            </a:fld>
            <a:endParaRPr lang="en-US" sz="1000">
              <a:latin typeface="Arial" pitchFamily="34" charset="0"/>
              <a:cs typeface="Arial" pitchFamily="34" charset="0"/>
            </a:endParaRPr>
          </a:p>
        </p:txBody>
      </p:sp>
    </p:spTree>
    <p:extLst>
      <p:ext uri="{BB962C8B-B14F-4D97-AF65-F5344CB8AC3E}">
        <p14:creationId xmlns:p14="http://schemas.microsoft.com/office/powerpoint/2010/main" val="351289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r>
              <a:rPr lang="en-US" dirty="0" smtClean="0"/>
              <a:t>Deloitte</a:t>
            </a:r>
          </a:p>
          <a:p>
            <a:r>
              <a:rPr lang="en-US" dirty="0" smtClean="0"/>
              <a:t>Guiding principles for HR Transformation When developing and implementing new HR capabilities, there are a number of useful design principles to consider. These guiding principles can help you create HR Transformation strategies, initiatives, and solutions that make sense for the future. </a:t>
            </a:r>
          </a:p>
          <a:p>
            <a:endParaRPr lang="en-US" dirty="0" smtClean="0"/>
          </a:p>
          <a:p>
            <a:r>
              <a:rPr lang="en-US" dirty="0" smtClean="0"/>
              <a:t>Business-driven. Consider developing HR capabilities that align with your company’s strategy and business needs. Focus on high-impact HR activities that can create significant value for the business, rather than commodity activities such as transaction processing and administration. Ideally, HR Transformation should be integrated with business strategy, so that new HR capabilities are developed in sync with the business and are readily available when needed. That’s a big shift from the usual approach, where HR is not involved until late in the game and may thus become a bottleneck that slows things down and limits the business’ strategic options. </a:t>
            </a:r>
          </a:p>
          <a:p>
            <a:endParaRPr lang="en-US" dirty="0" smtClean="0"/>
          </a:p>
          <a:p>
            <a:r>
              <a:rPr lang="en-US" dirty="0" smtClean="0"/>
              <a:t>Scalable. Establish HR capabilities (i.e., systems, processes, programs, infrastructure) that can effectively, easily, and efficiently adjust to changes in business demand — whether that means scaling back in the face of a global slowdown, Global Business Driven HR Transformation: The Future Starts Now ratcheting up for growth, or navigating the twists and turns of local markets. </a:t>
            </a:r>
          </a:p>
          <a:p>
            <a:endParaRPr lang="en-US" dirty="0" smtClean="0"/>
          </a:p>
          <a:p>
            <a:r>
              <a:rPr lang="en-US" dirty="0" smtClean="0"/>
              <a:t>Repeatable. Develop demonstrated HR capabilities that can be rapidly and efficiently deployed in new situations — instead of reinventing the wheel by treating each new challenge as a one-time occurrence. Repeatability is especially important for business events that are likely to recur, such as new market entry, M&amp;A, and global mobility. </a:t>
            </a:r>
          </a:p>
          <a:p>
            <a:endParaRPr lang="en-US" dirty="0" smtClean="0"/>
          </a:p>
          <a:p>
            <a:r>
              <a:rPr lang="en-US" dirty="0" smtClean="0"/>
              <a:t>Standardized. Create HR systems, processes, and policies that are as standardized as much as possible. Standardization can improve efficiency, consistency, and collaboration across the global enterprise — and makes it easier to move resources across global boundaries. The default approach for HR Transformation should be “why not standardize?” Although there are situations where a nonstandard solution is truly justified, those situations are the exception rather than the rule. In the manufacturing business, there’s a saying that 80% standardization beats 100% variation, and the same philosophy applies to HR. </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9</a:t>
            </a:fld>
            <a:endParaRPr lang="en-US" sz="1000">
              <a:latin typeface="Arial" pitchFamily="34" charset="0"/>
              <a:cs typeface="Arial" pitchFamily="34" charset="0"/>
            </a:endParaRPr>
          </a:p>
        </p:txBody>
      </p:sp>
    </p:spTree>
    <p:extLst>
      <p:ext uri="{BB962C8B-B14F-4D97-AF65-F5344CB8AC3E}">
        <p14:creationId xmlns:p14="http://schemas.microsoft.com/office/powerpoint/2010/main" val="368235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36DAE-8238-4E9D-9F66-1F78234310C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20405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10x Logo Only">
    <p:spTree>
      <p:nvGrpSpPr>
        <p:cNvPr id="1" name=""/>
        <p:cNvGrpSpPr/>
        <p:nvPr/>
      </p:nvGrpSpPr>
      <p:grpSpPr>
        <a:xfrm>
          <a:off x="0" y="0"/>
          <a:ext cx="0" cy="0"/>
          <a:chOff x="0" y="0"/>
          <a:chExt cx="0" cy="0"/>
        </a:xfrm>
      </p:grpSpPr>
      <p:sp>
        <p:nvSpPr>
          <p:cNvPr id="4" name="Rectangle 3"/>
          <p:cNvSpPr/>
          <p:nvPr userDrawn="1"/>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0284" y="-444990"/>
            <a:ext cx="9144000" cy="9144000"/>
          </a:xfrm>
          <a:prstGeom prst="rect">
            <a:avLst/>
          </a:prstGeom>
        </p:spPr>
      </p:pic>
    </p:spTree>
    <p:extLst>
      <p:ext uri="{BB962C8B-B14F-4D97-AF65-F5344CB8AC3E}">
        <p14:creationId xmlns:p14="http://schemas.microsoft.com/office/powerpoint/2010/main" val="4970368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10x Bullets with Subtitle">
    <p:spTree>
      <p:nvGrpSpPr>
        <p:cNvPr id="1" name=""/>
        <p:cNvGrpSpPr/>
        <p:nvPr/>
      </p:nvGrpSpPr>
      <p:grpSpPr>
        <a:xfrm>
          <a:off x="0" y="0"/>
          <a:ext cx="0" cy="0"/>
          <a:chOff x="0" y="0"/>
          <a:chExt cx="0" cy="0"/>
        </a:xfrm>
      </p:grpSpPr>
      <p:sp>
        <p:nvSpPr>
          <p:cNvPr id="14" name="Text Placeholder 6"/>
          <p:cNvSpPr>
            <a:spLocks noGrp="1"/>
          </p:cNvSpPr>
          <p:nvPr>
            <p:ph type="body" sz="quarter" idx="12" hasCustomPrompt="1"/>
          </p:nvPr>
        </p:nvSpPr>
        <p:spPr>
          <a:xfrm>
            <a:off x="2057194" y="2522835"/>
            <a:ext cx="12448029" cy="606425"/>
          </a:xfrm>
        </p:spPr>
        <p:txBody>
          <a:bodyPr/>
          <a:lstStyle>
            <a:lvl1pPr marL="0" indent="0">
              <a:buNone/>
              <a:defRPr>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subtitle styles</a:t>
            </a:r>
            <a:endParaRPr lang="en-US" dirty="0"/>
          </a:p>
        </p:txBody>
      </p:sp>
      <p:sp>
        <p:nvSpPr>
          <p:cNvPr id="15"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n-lt"/>
              </a:defRPr>
            </a:lvl1pPr>
          </a:lstStyle>
          <a:p>
            <a:r>
              <a:rPr lang="en-US" dirty="0" smtClean="0"/>
              <a:t>Click to edit title style</a:t>
            </a:r>
            <a:endParaRPr lang="en-US" dirty="0"/>
          </a:p>
        </p:txBody>
      </p:sp>
      <p:pic>
        <p:nvPicPr>
          <p:cNvPr id="12"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0" hasCustomPrompt="1"/>
          </p:nvPr>
        </p:nvSpPr>
        <p:spPr>
          <a:xfrm>
            <a:off x="2055811" y="3205890"/>
            <a:ext cx="12448164" cy="500907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01910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for10x Two Content">
    <p:spTree>
      <p:nvGrpSpPr>
        <p:cNvPr id="1" name=""/>
        <p:cNvGrpSpPr/>
        <p:nvPr/>
      </p:nvGrpSpPr>
      <p:grpSpPr>
        <a:xfrm>
          <a:off x="0" y="0"/>
          <a:ext cx="0" cy="0"/>
          <a:chOff x="0" y="0"/>
          <a:chExt cx="0" cy="0"/>
        </a:xfrm>
      </p:grpSpPr>
      <p:sp>
        <p:nvSpPr>
          <p:cNvPr id="8" name="Rectangle 7"/>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10" name="Picture 9"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
        <p:nvSpPr>
          <p:cNvPr id="3" name="Content Placeholder 2"/>
          <p:cNvSpPr>
            <a:spLocks noGrp="1"/>
          </p:cNvSpPr>
          <p:nvPr>
            <p:ph sz="quarter" idx="10" hasCustomPrompt="1"/>
          </p:nvPr>
        </p:nvSpPr>
        <p:spPr>
          <a:xfrm>
            <a:off x="2055811" y="2446940"/>
            <a:ext cx="5943600"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2047346" y="489084"/>
            <a:ext cx="12473560"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6" name="Content Placeholder 2"/>
          <p:cNvSpPr>
            <a:spLocks noGrp="1"/>
          </p:cNvSpPr>
          <p:nvPr>
            <p:ph sz="quarter" idx="12" hasCustomPrompt="1"/>
          </p:nvPr>
        </p:nvSpPr>
        <p:spPr>
          <a:xfrm>
            <a:off x="8560374" y="2446940"/>
            <a:ext cx="5943600"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90596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for10x Three Content">
    <p:spTree>
      <p:nvGrpSpPr>
        <p:cNvPr id="1" name=""/>
        <p:cNvGrpSpPr/>
        <p:nvPr/>
      </p:nvGrpSpPr>
      <p:grpSpPr>
        <a:xfrm>
          <a:off x="0" y="0"/>
          <a:ext cx="0" cy="0"/>
          <a:chOff x="0" y="0"/>
          <a:chExt cx="0" cy="0"/>
        </a:xfrm>
      </p:grpSpPr>
      <p:sp>
        <p:nvSpPr>
          <p:cNvPr id="9" name="Rectangle 8"/>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11" name="Picture 10"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
        <p:nvSpPr>
          <p:cNvPr id="3" name="Content Placeholder 2"/>
          <p:cNvSpPr>
            <a:spLocks noGrp="1"/>
          </p:cNvSpPr>
          <p:nvPr>
            <p:ph sz="quarter" idx="10" hasCustomPrompt="1"/>
          </p:nvPr>
        </p:nvSpPr>
        <p:spPr>
          <a:xfrm>
            <a:off x="2055811"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6" name="Content Placeholder 2"/>
          <p:cNvSpPr>
            <a:spLocks noGrp="1"/>
          </p:cNvSpPr>
          <p:nvPr>
            <p:ph sz="quarter" idx="12" hasCustomPrompt="1"/>
          </p:nvPr>
        </p:nvSpPr>
        <p:spPr>
          <a:xfrm>
            <a:off x="6286500"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3" hasCustomPrompt="1"/>
          </p:nvPr>
        </p:nvSpPr>
        <p:spPr>
          <a:xfrm>
            <a:off x="10517190"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533327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for10x Comparison">
    <p:spTree>
      <p:nvGrpSpPr>
        <p:cNvPr id="1" name=""/>
        <p:cNvGrpSpPr/>
        <p:nvPr/>
      </p:nvGrpSpPr>
      <p:grpSpPr>
        <a:xfrm>
          <a:off x="0" y="0"/>
          <a:ext cx="0" cy="0"/>
          <a:chOff x="0" y="0"/>
          <a:chExt cx="0" cy="0"/>
        </a:xfrm>
      </p:grpSpPr>
      <p:sp>
        <p:nvSpPr>
          <p:cNvPr id="13" name="Rectangle 12"/>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15" name="Picture 14"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
        <p:nvSpPr>
          <p:cNvPr id="7" name="Text Placeholder 6"/>
          <p:cNvSpPr>
            <a:spLocks noGrp="1"/>
          </p:cNvSpPr>
          <p:nvPr>
            <p:ph type="body" sz="quarter" idx="12" hasCustomPrompt="1"/>
          </p:nvPr>
        </p:nvSpPr>
        <p:spPr>
          <a:xfrm>
            <a:off x="2062697" y="2446940"/>
            <a:ext cx="5950635"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 styles</a:t>
            </a:r>
            <a:endParaRPr lang="en-US" dirty="0"/>
          </a:p>
        </p:txBody>
      </p:sp>
      <p:sp>
        <p:nvSpPr>
          <p:cNvPr id="11" name="Text Placeholder 6"/>
          <p:cNvSpPr>
            <a:spLocks noGrp="1"/>
          </p:cNvSpPr>
          <p:nvPr>
            <p:ph type="body" sz="quarter" idx="13" hasCustomPrompt="1"/>
          </p:nvPr>
        </p:nvSpPr>
        <p:spPr>
          <a:xfrm>
            <a:off x="8560374" y="2446940"/>
            <a:ext cx="5943600"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 styles</a:t>
            </a:r>
            <a:endParaRPr lang="en-US" dirty="0"/>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8" name="Content Placeholder 2"/>
          <p:cNvSpPr>
            <a:spLocks noGrp="1"/>
          </p:cNvSpPr>
          <p:nvPr>
            <p:ph sz="quarter" idx="10" hasCustomPrompt="1"/>
          </p:nvPr>
        </p:nvSpPr>
        <p:spPr>
          <a:xfrm>
            <a:off x="2055811" y="3129994"/>
            <a:ext cx="5943600" cy="5084965"/>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4" hasCustomPrompt="1"/>
          </p:nvPr>
        </p:nvSpPr>
        <p:spPr>
          <a:xfrm>
            <a:off x="8560374" y="3129994"/>
            <a:ext cx="5943600" cy="5084965"/>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469258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r10x Three Comparison">
    <p:spTree>
      <p:nvGrpSpPr>
        <p:cNvPr id="1" name=""/>
        <p:cNvGrpSpPr/>
        <p:nvPr/>
      </p:nvGrpSpPr>
      <p:grpSpPr>
        <a:xfrm>
          <a:off x="0" y="0"/>
          <a:ext cx="0" cy="0"/>
          <a:chOff x="0" y="0"/>
          <a:chExt cx="0" cy="0"/>
        </a:xfrm>
      </p:grpSpPr>
      <p:sp>
        <p:nvSpPr>
          <p:cNvPr id="13" name="Rectangle 12"/>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 name="Content Placeholder 2"/>
          <p:cNvSpPr>
            <a:spLocks noGrp="1"/>
          </p:cNvSpPr>
          <p:nvPr>
            <p:ph sz="quarter" idx="10" hasCustomPrompt="1"/>
          </p:nvPr>
        </p:nvSpPr>
        <p:spPr>
          <a:xfrm>
            <a:off x="2055811"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6" name="Content Placeholder 2"/>
          <p:cNvSpPr>
            <a:spLocks noGrp="1"/>
          </p:cNvSpPr>
          <p:nvPr>
            <p:ph sz="quarter" idx="12" hasCustomPrompt="1"/>
          </p:nvPr>
        </p:nvSpPr>
        <p:spPr>
          <a:xfrm>
            <a:off x="6286500"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3" hasCustomPrompt="1"/>
          </p:nvPr>
        </p:nvSpPr>
        <p:spPr>
          <a:xfrm>
            <a:off x="10517190"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4" hasCustomPrompt="1"/>
          </p:nvPr>
        </p:nvSpPr>
        <p:spPr>
          <a:xfrm>
            <a:off x="2062697"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a:t>
            </a:r>
            <a:endParaRPr lang="en-US" dirty="0"/>
          </a:p>
        </p:txBody>
      </p:sp>
      <p:sp>
        <p:nvSpPr>
          <p:cNvPr id="9" name="Text Placeholder 6"/>
          <p:cNvSpPr>
            <a:spLocks noGrp="1"/>
          </p:cNvSpPr>
          <p:nvPr>
            <p:ph type="body" sz="quarter" idx="15" hasCustomPrompt="1"/>
          </p:nvPr>
        </p:nvSpPr>
        <p:spPr>
          <a:xfrm>
            <a:off x="6289943"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a:t>
            </a:r>
            <a:endParaRPr lang="en-US" dirty="0"/>
          </a:p>
        </p:txBody>
      </p:sp>
      <p:sp>
        <p:nvSpPr>
          <p:cNvPr id="10" name="Text Placeholder 6"/>
          <p:cNvSpPr>
            <a:spLocks noGrp="1"/>
          </p:cNvSpPr>
          <p:nvPr>
            <p:ph type="body" sz="quarter" idx="16" hasCustomPrompt="1"/>
          </p:nvPr>
        </p:nvSpPr>
        <p:spPr>
          <a:xfrm>
            <a:off x="10517190"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a:t>
            </a:r>
            <a:endParaRPr lang="en-US" dirty="0"/>
          </a:p>
        </p:txBody>
      </p:sp>
      <p:pic>
        <p:nvPicPr>
          <p:cNvPr id="15" name="Picture 14"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Tree>
    <p:extLst>
      <p:ext uri="{BB962C8B-B14F-4D97-AF65-F5344CB8AC3E}">
        <p14:creationId xmlns:p14="http://schemas.microsoft.com/office/powerpoint/2010/main" val="184903501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r10x Title Only">
    <p:spTree>
      <p:nvGrpSpPr>
        <p:cNvPr id="1" name=""/>
        <p:cNvGrpSpPr/>
        <p:nvPr/>
      </p:nvGrpSpPr>
      <p:grpSpPr>
        <a:xfrm>
          <a:off x="0" y="0"/>
          <a:ext cx="0" cy="0"/>
          <a:chOff x="0" y="0"/>
          <a:chExt cx="0" cy="0"/>
        </a:xfrm>
      </p:grpSpPr>
      <p:sp>
        <p:nvSpPr>
          <p:cNvPr id="5" name="Rectangle 4"/>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7" name="Picture 6"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
        <p:nvSpPr>
          <p:cNvPr id="19"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Tree>
    <p:extLst>
      <p:ext uri="{BB962C8B-B14F-4D97-AF65-F5344CB8AC3E}">
        <p14:creationId xmlns:p14="http://schemas.microsoft.com/office/powerpoint/2010/main" val="419720102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for10x Bullets with Subtitle">
    <p:spTree>
      <p:nvGrpSpPr>
        <p:cNvPr id="1" name=""/>
        <p:cNvGrpSpPr/>
        <p:nvPr/>
      </p:nvGrpSpPr>
      <p:grpSpPr>
        <a:xfrm>
          <a:off x="0" y="0"/>
          <a:ext cx="0" cy="0"/>
          <a:chOff x="0" y="0"/>
          <a:chExt cx="0" cy="0"/>
        </a:xfrm>
      </p:grpSpPr>
      <p:sp>
        <p:nvSpPr>
          <p:cNvPr id="8" name="Rectangle 7"/>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10" name="Picture 9"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
        <p:nvSpPr>
          <p:cNvPr id="14" name="Text Placeholder 6"/>
          <p:cNvSpPr>
            <a:spLocks noGrp="1"/>
          </p:cNvSpPr>
          <p:nvPr>
            <p:ph type="body" sz="quarter" idx="12" hasCustomPrompt="1"/>
          </p:nvPr>
        </p:nvSpPr>
        <p:spPr>
          <a:xfrm>
            <a:off x="2057194" y="2522835"/>
            <a:ext cx="12448029" cy="606425"/>
          </a:xfrm>
        </p:spPr>
        <p:txBody>
          <a:bodyPr/>
          <a:lstStyle>
            <a:lvl1pPr marL="0" indent="0">
              <a:buNone/>
              <a:defRPr>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subtitle styles</a:t>
            </a:r>
            <a:endParaRPr lang="en-US" dirty="0"/>
          </a:p>
        </p:txBody>
      </p:sp>
      <p:sp>
        <p:nvSpPr>
          <p:cNvPr id="15"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n-lt"/>
              </a:defRPr>
            </a:lvl1pPr>
          </a:lstStyle>
          <a:p>
            <a:r>
              <a:rPr lang="en-US" dirty="0" smtClean="0"/>
              <a:t>Click to edit title style</a:t>
            </a:r>
            <a:endParaRPr lang="en-US" dirty="0"/>
          </a:p>
        </p:txBody>
      </p:sp>
      <p:sp>
        <p:nvSpPr>
          <p:cNvPr id="6" name="Content Placeholder 2"/>
          <p:cNvSpPr>
            <a:spLocks noGrp="1"/>
          </p:cNvSpPr>
          <p:nvPr>
            <p:ph sz="quarter" idx="10" hasCustomPrompt="1"/>
          </p:nvPr>
        </p:nvSpPr>
        <p:spPr>
          <a:xfrm>
            <a:off x="2055811" y="3205890"/>
            <a:ext cx="12448164" cy="500907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46605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for10x Title and Subtitle Only">
    <p:spTree>
      <p:nvGrpSpPr>
        <p:cNvPr id="1" name=""/>
        <p:cNvGrpSpPr/>
        <p:nvPr/>
      </p:nvGrpSpPr>
      <p:grpSpPr>
        <a:xfrm>
          <a:off x="0" y="0"/>
          <a:ext cx="0" cy="0"/>
          <a:chOff x="0" y="0"/>
          <a:chExt cx="0" cy="0"/>
        </a:xfrm>
      </p:grpSpPr>
      <p:sp>
        <p:nvSpPr>
          <p:cNvPr id="7" name="Rectangle 6"/>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9" name="Picture 8"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
        <p:nvSpPr>
          <p:cNvPr id="19"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n-lt"/>
              </a:defRPr>
            </a:lvl1pPr>
          </a:lstStyle>
          <a:p>
            <a:r>
              <a:rPr lang="en-US" dirty="0" smtClean="0"/>
              <a:t>Click to edit title style</a:t>
            </a:r>
            <a:endParaRPr lang="en-US" dirty="0"/>
          </a:p>
        </p:txBody>
      </p:sp>
      <p:sp>
        <p:nvSpPr>
          <p:cNvPr id="5" name="Text Placeholder 6"/>
          <p:cNvSpPr>
            <a:spLocks noGrp="1"/>
          </p:cNvSpPr>
          <p:nvPr>
            <p:ph type="body" sz="quarter" idx="12" hasCustomPrompt="1"/>
          </p:nvPr>
        </p:nvSpPr>
        <p:spPr>
          <a:xfrm>
            <a:off x="2057194" y="2522835"/>
            <a:ext cx="12448029" cy="606425"/>
          </a:xfrm>
        </p:spPr>
        <p:txBody>
          <a:bodyPr/>
          <a:lstStyle>
            <a:lvl1pPr marL="0" indent="0">
              <a:buNone/>
              <a:defRPr>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subtitle styles</a:t>
            </a:r>
            <a:endParaRPr lang="en-US" dirty="0"/>
          </a:p>
        </p:txBody>
      </p:sp>
    </p:spTree>
    <p:extLst>
      <p:ext uri="{BB962C8B-B14F-4D97-AF65-F5344CB8AC3E}">
        <p14:creationId xmlns:p14="http://schemas.microsoft.com/office/powerpoint/2010/main" val="381391458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for10x Small Screenshot with Cap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6" name="Content Placeholder 2"/>
          <p:cNvSpPr>
            <a:spLocks noGrp="1"/>
          </p:cNvSpPr>
          <p:nvPr>
            <p:ph sz="quarter" idx="12" hasCustomPrompt="1"/>
          </p:nvPr>
        </p:nvSpPr>
        <p:spPr>
          <a:xfrm>
            <a:off x="8560374" y="2446940"/>
            <a:ext cx="5943600" cy="4781385"/>
          </a:xfrm>
        </p:spPr>
        <p:txBody>
          <a:bodyPr anchor="ct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3"/>
          </p:nvPr>
        </p:nvSpPr>
        <p:spPr>
          <a:xfrm>
            <a:off x="2057194" y="2446940"/>
            <a:ext cx="5995705" cy="4781385"/>
          </a:xfrm>
        </p:spPr>
        <p:txBody>
          <a:bodyPr/>
          <a:lstStyle/>
          <a:p>
            <a:endParaRPr lang="en-US" dirty="0"/>
          </a:p>
        </p:txBody>
      </p:sp>
      <p:sp>
        <p:nvSpPr>
          <p:cNvPr id="8" name="Rectangle 7"/>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10" name="Picture 9"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Tree>
    <p:extLst>
      <p:ext uri="{BB962C8B-B14F-4D97-AF65-F5344CB8AC3E}">
        <p14:creationId xmlns:p14="http://schemas.microsoft.com/office/powerpoint/2010/main" val="59514716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for10x Blank">
    <p:spTree>
      <p:nvGrpSpPr>
        <p:cNvPr id="1" name=""/>
        <p:cNvGrpSpPr/>
        <p:nvPr/>
      </p:nvGrpSpPr>
      <p:grpSpPr>
        <a:xfrm>
          <a:off x="0" y="0"/>
          <a:ext cx="0" cy="0"/>
          <a:chOff x="0" y="0"/>
          <a:chExt cx="0" cy="0"/>
        </a:xfrm>
      </p:grpSpPr>
      <p:sp>
        <p:nvSpPr>
          <p:cNvPr id="6" name="Rectangle 5"/>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7" name="Picture 6"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Tree>
    <p:extLst>
      <p:ext uri="{BB962C8B-B14F-4D97-AF65-F5344CB8AC3E}">
        <p14:creationId xmlns:p14="http://schemas.microsoft.com/office/powerpoint/2010/main" val="217504766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r10x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742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r10x Title and Subtitle Only">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n-lt"/>
              </a:defRPr>
            </a:lvl1pPr>
          </a:lstStyle>
          <a:p>
            <a:r>
              <a:rPr lang="en-US" dirty="0" smtClean="0"/>
              <a:t>Click to edit title style</a:t>
            </a:r>
            <a:endParaRPr lang="en-US" dirty="0"/>
          </a:p>
        </p:txBody>
      </p:sp>
      <p:pic>
        <p:nvPicPr>
          <p:cNvPr id="11"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6"/>
          <p:cNvSpPr>
            <a:spLocks noGrp="1"/>
          </p:cNvSpPr>
          <p:nvPr>
            <p:ph type="body" sz="quarter" idx="12" hasCustomPrompt="1"/>
          </p:nvPr>
        </p:nvSpPr>
        <p:spPr>
          <a:xfrm>
            <a:off x="2057194" y="2522835"/>
            <a:ext cx="12448029" cy="606425"/>
          </a:xfrm>
        </p:spPr>
        <p:txBody>
          <a:bodyPr/>
          <a:lstStyle>
            <a:lvl1pPr marL="0" indent="0">
              <a:buNone/>
              <a:defRPr>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subtitle styles</a:t>
            </a:r>
            <a:endParaRPr lang="en-US" dirty="0"/>
          </a:p>
        </p:txBody>
      </p:sp>
    </p:spTree>
    <p:extLst>
      <p:ext uri="{BB962C8B-B14F-4D97-AF65-F5344CB8AC3E}">
        <p14:creationId xmlns:p14="http://schemas.microsoft.com/office/powerpoint/2010/main" val="26613332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nfor10x Empty">
    <p:spTree>
      <p:nvGrpSpPr>
        <p:cNvPr id="1" name=""/>
        <p:cNvGrpSpPr/>
        <p:nvPr/>
      </p:nvGrpSpPr>
      <p:grpSpPr>
        <a:xfrm>
          <a:off x="0" y="0"/>
          <a:ext cx="0" cy="0"/>
          <a:chOff x="0" y="0"/>
          <a:chExt cx="0" cy="0"/>
        </a:xfrm>
      </p:grpSpPr>
      <p:pic>
        <p:nvPicPr>
          <p:cNvPr id="2" name="Picture 1" descr="InforNext_mainPPT-2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190893914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Infor10x Empty">
    <p:spTree>
      <p:nvGrpSpPr>
        <p:cNvPr id="1" name=""/>
        <p:cNvGrpSpPr/>
        <p:nvPr/>
      </p:nvGrpSpPr>
      <p:grpSpPr>
        <a:xfrm>
          <a:off x="0" y="0"/>
          <a:ext cx="0" cy="0"/>
          <a:chOff x="0" y="0"/>
          <a:chExt cx="0" cy="0"/>
        </a:xfrm>
      </p:grpSpPr>
      <p:sp>
        <p:nvSpPr>
          <p:cNvPr id="3" name="Rectangle 2"/>
          <p:cNvSpPr/>
          <p:nvPr userDrawn="1"/>
        </p:nvSpPr>
        <p:spPr>
          <a:xfrm>
            <a:off x="0" y="0"/>
            <a:ext cx="16257588"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2" name="Picture 1" descr="InforNext_mainPPT-2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70" r="54911"/>
          <a:stretch/>
        </p:blipFill>
        <p:spPr>
          <a:xfrm>
            <a:off x="0" y="0"/>
            <a:ext cx="9470615" cy="9144000"/>
          </a:xfrm>
          <a:prstGeom prst="rect">
            <a:avLst/>
          </a:prstGeom>
        </p:spPr>
      </p:pic>
    </p:spTree>
    <p:extLst>
      <p:ext uri="{BB962C8B-B14F-4D97-AF65-F5344CB8AC3E}">
        <p14:creationId xmlns:p14="http://schemas.microsoft.com/office/powerpoint/2010/main" val="310505588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Infor10x Bulle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056622" y="489084"/>
            <a:ext cx="1244735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7" name="Content Placeholder 2"/>
          <p:cNvSpPr>
            <a:spLocks noGrp="1"/>
          </p:cNvSpPr>
          <p:nvPr>
            <p:ph sz="quarter" idx="10" hasCustomPrompt="1"/>
          </p:nvPr>
        </p:nvSpPr>
        <p:spPr>
          <a:xfrm>
            <a:off x="2055811" y="2446940"/>
            <a:ext cx="1244816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75230569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Infor10x Large Screenshot">
    <p:spTree>
      <p:nvGrpSpPr>
        <p:cNvPr id="1" name=""/>
        <p:cNvGrpSpPr/>
        <p:nvPr/>
      </p:nvGrpSpPr>
      <p:grpSpPr>
        <a:xfrm>
          <a:off x="0" y="0"/>
          <a:ext cx="0" cy="0"/>
          <a:chOff x="0" y="0"/>
          <a:chExt cx="0" cy="0"/>
        </a:xfrm>
      </p:grpSpPr>
      <p:pic>
        <p:nvPicPr>
          <p:cNvPr id="10"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2056622" y="701355"/>
            <a:ext cx="11688402" cy="515851"/>
          </a:xfrm>
        </p:spPr>
        <p:txBody>
          <a:bodyPr/>
          <a:lstStyle>
            <a:lvl1pPr algn="l">
              <a:defRPr sz="4800">
                <a:solidFill>
                  <a:schemeClr val="tx1">
                    <a:lumMod val="90000"/>
                    <a:lumOff val="10000"/>
                  </a:schemeClr>
                </a:solidFill>
                <a:latin typeface="+mj-lt"/>
              </a:defRPr>
            </a:lvl1pPr>
          </a:lstStyle>
          <a:p>
            <a:r>
              <a:rPr lang="en-US" dirty="0" smtClean="0"/>
              <a:t>Click to edit title style</a:t>
            </a:r>
            <a:endParaRPr lang="en-US" dirty="0"/>
          </a:p>
        </p:txBody>
      </p:sp>
      <p:sp>
        <p:nvSpPr>
          <p:cNvPr id="5" name="Picture Placeholder 4"/>
          <p:cNvSpPr>
            <a:spLocks noGrp="1"/>
          </p:cNvSpPr>
          <p:nvPr>
            <p:ph type="pic" sz="quarter" idx="11"/>
          </p:nvPr>
        </p:nvSpPr>
        <p:spPr>
          <a:xfrm>
            <a:off x="2057194" y="1536200"/>
            <a:ext cx="11704320" cy="6859830"/>
          </a:xfrm>
          <a:ln>
            <a:noFill/>
          </a:ln>
          <a:effectLst>
            <a:outerShdw blurRad="50800" dist="38100" dir="5400000" algn="t"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14232141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10x Small Screenshot with Cap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14"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2" hasCustomPrompt="1"/>
          </p:nvPr>
        </p:nvSpPr>
        <p:spPr>
          <a:xfrm>
            <a:off x="8560374" y="2446940"/>
            <a:ext cx="5943600" cy="4781385"/>
          </a:xfrm>
        </p:spPr>
        <p:txBody>
          <a:bodyPr anchor="ct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3"/>
          </p:nvPr>
        </p:nvSpPr>
        <p:spPr>
          <a:xfrm>
            <a:off x="2057194" y="2446940"/>
            <a:ext cx="5995705" cy="4781385"/>
          </a:xfrm>
        </p:spPr>
        <p:txBody>
          <a:bodyPr/>
          <a:lstStyle/>
          <a:p>
            <a:endParaRPr lang="en-US" dirty="0"/>
          </a:p>
        </p:txBody>
      </p:sp>
    </p:spTree>
    <p:extLst>
      <p:ext uri="{BB962C8B-B14F-4D97-AF65-F5344CB8AC3E}">
        <p14:creationId xmlns:p14="http://schemas.microsoft.com/office/powerpoint/2010/main" val="4093404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10x Screenshot with Cap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055812" y="2522835"/>
            <a:ext cx="8805201" cy="5616230"/>
          </a:xfrm>
          <a:ln w="12700">
            <a:noFill/>
          </a:ln>
          <a:effectLst>
            <a:outerShdw blurRad="50800" dist="38100" dir="5400000" algn="t" rotWithShape="0">
              <a:prstClr val="black">
                <a:alpha val="40000"/>
              </a:prstClr>
            </a:outerShdw>
          </a:effectLst>
        </p:spPr>
        <p:txBody>
          <a:bodyPr/>
          <a:lstStyle>
            <a:lvl1pPr marL="0" indent="0">
              <a:buNone/>
              <a:defRPr>
                <a:latin typeface="+mj-lt"/>
              </a:defRPr>
            </a:lvl1pPr>
          </a:lstStyle>
          <a:p>
            <a:endParaRPr lang="en-US" dirty="0"/>
          </a:p>
        </p:txBody>
      </p:sp>
      <p:sp>
        <p:nvSpPr>
          <p:cNvPr id="9" name="Text Placeholder 7"/>
          <p:cNvSpPr>
            <a:spLocks noGrp="1"/>
          </p:cNvSpPr>
          <p:nvPr>
            <p:ph type="body" sz="quarter" idx="12" hasCustomPrompt="1"/>
          </p:nvPr>
        </p:nvSpPr>
        <p:spPr>
          <a:xfrm>
            <a:off x="11392279" y="2522835"/>
            <a:ext cx="3111695" cy="5542001"/>
          </a:xfrm>
        </p:spPr>
        <p:txBody>
          <a:bodyPr tIns="0" bIns="0" anchor="ctr"/>
          <a:lstStyle>
            <a:lvl1pPr marL="0" indent="0">
              <a:lnSpc>
                <a:spcPct val="85000"/>
              </a:lnSpc>
              <a:buNone/>
              <a:defRPr sz="2800" baseline="0">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screenshot description text styles</a:t>
            </a:r>
          </a:p>
        </p:txBody>
      </p:sp>
      <p:pic>
        <p:nvPicPr>
          <p:cNvPr id="12"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Tree>
    <p:extLst>
      <p:ext uri="{BB962C8B-B14F-4D97-AF65-F5344CB8AC3E}">
        <p14:creationId xmlns:p14="http://schemas.microsoft.com/office/powerpoint/2010/main" val="11872063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10x Large Screenshot">
    <p:spTree>
      <p:nvGrpSpPr>
        <p:cNvPr id="1" name=""/>
        <p:cNvGrpSpPr/>
        <p:nvPr/>
      </p:nvGrpSpPr>
      <p:grpSpPr>
        <a:xfrm>
          <a:off x="0" y="0"/>
          <a:ext cx="0" cy="0"/>
          <a:chOff x="0" y="0"/>
          <a:chExt cx="0" cy="0"/>
        </a:xfrm>
      </p:grpSpPr>
      <p:pic>
        <p:nvPicPr>
          <p:cNvPr id="10"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2056622" y="701355"/>
            <a:ext cx="11688402" cy="515851"/>
          </a:xfrm>
        </p:spPr>
        <p:txBody>
          <a:bodyPr/>
          <a:lstStyle>
            <a:lvl1pPr algn="l">
              <a:defRPr sz="4800">
                <a:solidFill>
                  <a:schemeClr val="tx1">
                    <a:lumMod val="90000"/>
                    <a:lumOff val="10000"/>
                  </a:schemeClr>
                </a:solidFill>
                <a:latin typeface="+mj-lt"/>
              </a:defRPr>
            </a:lvl1pPr>
          </a:lstStyle>
          <a:p>
            <a:r>
              <a:rPr lang="en-US" dirty="0" smtClean="0"/>
              <a:t>Click to edit title style</a:t>
            </a:r>
            <a:endParaRPr lang="en-US" dirty="0"/>
          </a:p>
        </p:txBody>
      </p:sp>
      <p:sp>
        <p:nvSpPr>
          <p:cNvPr id="5" name="Picture Placeholder 4"/>
          <p:cNvSpPr>
            <a:spLocks noGrp="1"/>
          </p:cNvSpPr>
          <p:nvPr>
            <p:ph type="pic" sz="quarter" idx="11"/>
          </p:nvPr>
        </p:nvSpPr>
        <p:spPr>
          <a:xfrm>
            <a:off x="2057194" y="1536200"/>
            <a:ext cx="11704320" cy="6859830"/>
          </a:xfrm>
          <a:ln>
            <a:noFill/>
          </a:ln>
          <a:effectLst>
            <a:outerShdw blurRad="50800" dist="38100" dir="5400000" algn="t"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33962311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10x Blank">
    <p:spTree>
      <p:nvGrpSpPr>
        <p:cNvPr id="1" name=""/>
        <p:cNvGrpSpPr/>
        <p:nvPr/>
      </p:nvGrpSpPr>
      <p:grpSpPr>
        <a:xfrm>
          <a:off x="0" y="0"/>
          <a:ext cx="0" cy="0"/>
          <a:chOff x="0" y="0"/>
          <a:chExt cx="0" cy="0"/>
        </a:xfrm>
      </p:grpSpPr>
      <p:pic>
        <p:nvPicPr>
          <p:cNvPr id="10"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2079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r10x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61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r10x Bullets Expanded">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056622" y="564979"/>
            <a:ext cx="13585777" cy="819431"/>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8"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62546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quarter" idx="10" hasCustomPrompt="1"/>
          </p:nvPr>
        </p:nvSpPr>
        <p:spPr>
          <a:xfrm>
            <a:off x="691084" y="1687990"/>
            <a:ext cx="14951315" cy="683055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68724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r10x Bullets Expanded 2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056622" y="564979"/>
            <a:ext cx="13585777" cy="819431"/>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8"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62546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quarter" idx="10" hasCustomPrompt="1"/>
          </p:nvPr>
        </p:nvSpPr>
        <p:spPr>
          <a:xfrm>
            <a:off x="691084" y="1687990"/>
            <a:ext cx="7361815" cy="683055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quarter" idx="11" hasCustomPrompt="1"/>
          </p:nvPr>
        </p:nvSpPr>
        <p:spPr>
          <a:xfrm>
            <a:off x="8280584" y="1687990"/>
            <a:ext cx="7361815" cy="683055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83703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nfor10x Section Divide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16" name="Title 1"/>
          <p:cNvSpPr>
            <a:spLocks noGrp="1"/>
          </p:cNvSpPr>
          <p:nvPr>
            <p:ph type="title"/>
          </p:nvPr>
        </p:nvSpPr>
        <p:spPr>
          <a:xfrm>
            <a:off x="1074738" y="4116630"/>
            <a:ext cx="14493148" cy="1828800"/>
          </a:xfrm>
        </p:spPr>
        <p:txBody>
          <a:bodyPr/>
          <a:lstStyle>
            <a:lvl1pPr algn="l">
              <a:defRPr>
                <a:solidFill>
                  <a:srgbClr val="FFFFFF"/>
                </a:solidFill>
                <a:latin typeface="+mj-lt"/>
              </a:defRPr>
            </a:lvl1pPr>
          </a:lstStyle>
          <a:p>
            <a:endParaRPr lang="en-US" dirty="0"/>
          </a:p>
        </p:txBody>
      </p:sp>
      <p:sp>
        <p:nvSpPr>
          <p:cNvPr id="17" name="Subtitle 2"/>
          <p:cNvSpPr>
            <a:spLocks noGrp="1"/>
          </p:cNvSpPr>
          <p:nvPr>
            <p:ph type="subTitle" idx="1"/>
          </p:nvPr>
        </p:nvSpPr>
        <p:spPr>
          <a:xfrm>
            <a:off x="1070800" y="6241690"/>
            <a:ext cx="14521060" cy="1219200"/>
          </a:xfrm>
        </p:spPr>
        <p:txBody>
          <a:bodyPr/>
          <a:lstStyle>
            <a:lvl1pPr marL="0" indent="0" algn="l">
              <a:buNone/>
              <a:defRPr sz="3200">
                <a:solidFill>
                  <a:srgbClr val="FFFFFF"/>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chemeClr val="bg2">
                    <a:lumMod val="75000"/>
                  </a:schemeClr>
                </a:solidFill>
              </a:rPr>
              <a:pPr algn="ctr"/>
              <a:t>‹#›</a:t>
            </a:fld>
            <a:endParaRPr lang="en-US" sz="1600" dirty="0">
              <a:solidFill>
                <a:schemeClr val="bg2">
                  <a:lumMod val="75000"/>
                </a:schemeClr>
              </a:solidFill>
            </a:endParaRPr>
          </a:p>
        </p:txBody>
      </p:sp>
    </p:spTree>
    <p:extLst>
      <p:ext uri="{BB962C8B-B14F-4D97-AF65-F5344CB8AC3E}">
        <p14:creationId xmlns:p14="http://schemas.microsoft.com/office/powerpoint/2010/main" val="4099368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10x Cover">
    <p:spTree>
      <p:nvGrpSpPr>
        <p:cNvPr id="1" name=""/>
        <p:cNvGrpSpPr/>
        <p:nvPr/>
      </p:nvGrpSpPr>
      <p:grpSpPr>
        <a:xfrm>
          <a:off x="0" y="0"/>
          <a:ext cx="0" cy="0"/>
          <a:chOff x="0" y="0"/>
          <a:chExt cx="0" cy="0"/>
        </a:xfrm>
      </p:grpSpPr>
      <p:sp>
        <p:nvSpPr>
          <p:cNvPr id="9" name="TextBox 8"/>
          <p:cNvSpPr txBox="1"/>
          <p:nvPr userDrawn="1"/>
        </p:nvSpPr>
        <p:spPr>
          <a:xfrm>
            <a:off x="11581210" y="8822120"/>
            <a:ext cx="2955528" cy="246221"/>
          </a:xfrm>
          <a:prstGeom prst="rect">
            <a:avLst/>
          </a:prstGeom>
          <a:noFill/>
        </p:spPr>
        <p:txBody>
          <a:bodyPr wrap="square" lIns="0" tIns="0" rIns="0" bIns="0" rtlCol="0" anchor="ctr">
            <a:spAutoFit/>
          </a:bodyPr>
          <a:lstStyle/>
          <a:p>
            <a:pPr algn="r"/>
            <a:r>
              <a:rPr lang="en-US" sz="800" dirty="0">
                <a:solidFill>
                  <a:schemeClr val="bg2">
                    <a:lumMod val="90000"/>
                  </a:schemeClr>
                </a:solidFill>
              </a:rPr>
              <a:t>Copyright © </a:t>
            </a:r>
            <a:r>
              <a:rPr lang="en-US" sz="800" dirty="0" smtClean="0">
                <a:solidFill>
                  <a:schemeClr val="bg2">
                    <a:lumMod val="90000"/>
                  </a:schemeClr>
                </a:solidFill>
              </a:rPr>
              <a:t>2013. </a:t>
            </a:r>
            <a:r>
              <a:rPr lang="en-US" sz="800" dirty="0" err="1">
                <a:solidFill>
                  <a:schemeClr val="bg2">
                    <a:lumMod val="90000"/>
                  </a:schemeClr>
                </a:solidFill>
              </a:rPr>
              <a:t>Infor</a:t>
            </a:r>
            <a:r>
              <a:rPr lang="en-US" sz="800" dirty="0">
                <a:solidFill>
                  <a:schemeClr val="bg2">
                    <a:lumMod val="90000"/>
                  </a:schemeClr>
                </a:solidFill>
              </a:rPr>
              <a:t>. All Rights Reserved. www.infor.com</a:t>
            </a:r>
          </a:p>
          <a:p>
            <a:pPr algn="r"/>
            <a:endParaRPr lang="en-US" sz="800" dirty="0">
              <a:solidFill>
                <a:schemeClr val="bg2">
                  <a:lumMod val="90000"/>
                </a:scheme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551" y="1536200"/>
            <a:ext cx="6035040" cy="6035040"/>
          </a:xfrm>
          <a:prstGeom prst="rect">
            <a:avLst/>
          </a:prstGeom>
        </p:spPr>
      </p:pic>
      <p:sp>
        <p:nvSpPr>
          <p:cNvPr id="2" name="Title 1"/>
          <p:cNvSpPr>
            <a:spLocks noGrp="1"/>
          </p:cNvSpPr>
          <p:nvPr>
            <p:ph type="title" hasCustomPrompt="1"/>
          </p:nvPr>
        </p:nvSpPr>
        <p:spPr>
          <a:xfrm>
            <a:off x="5320679" y="3578045"/>
            <a:ext cx="9183295"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11" name="Subtitle 2"/>
          <p:cNvSpPr>
            <a:spLocks noGrp="1"/>
          </p:cNvSpPr>
          <p:nvPr>
            <p:ph type="subTitle" idx="1"/>
          </p:nvPr>
        </p:nvSpPr>
        <p:spPr>
          <a:xfrm>
            <a:off x="5320679" y="5938110"/>
            <a:ext cx="9183296" cy="1114214"/>
          </a:xfrm>
        </p:spPr>
        <p:txBody>
          <a:bodyPr/>
          <a:lstStyle>
            <a:lvl1pPr marL="0" indent="0" algn="l">
              <a:buNone/>
              <a:defRPr sz="2800" baseline="0">
                <a:solidFill>
                  <a:schemeClr val="bg2">
                    <a:lumMod val="25000"/>
                  </a:schemeClr>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chemeClr val="bg2">
                    <a:lumMod val="75000"/>
                  </a:schemeClr>
                </a:solidFill>
              </a:rPr>
              <a:pPr algn="ctr"/>
              <a:t>‹#›</a:t>
            </a:fld>
            <a:endParaRPr lang="en-US" sz="1600" dirty="0">
              <a:solidFill>
                <a:schemeClr val="bg2">
                  <a:lumMod val="75000"/>
                </a:schemeClr>
              </a:solidFill>
            </a:endParaRPr>
          </a:p>
        </p:txBody>
      </p:sp>
    </p:spTree>
    <p:extLst>
      <p:ext uri="{BB962C8B-B14F-4D97-AF65-F5344CB8AC3E}">
        <p14:creationId xmlns:p14="http://schemas.microsoft.com/office/powerpoint/2010/main" val="2672896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Infor10x Section Divide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 y="2286"/>
            <a:ext cx="16247870" cy="9139427"/>
          </a:xfrm>
          <a:prstGeom prst="rect">
            <a:avLst/>
          </a:prstGeom>
        </p:spPr>
      </p:pic>
      <p:sp>
        <p:nvSpPr>
          <p:cNvPr id="16" name="Title 1"/>
          <p:cNvSpPr>
            <a:spLocks noGrp="1"/>
          </p:cNvSpPr>
          <p:nvPr>
            <p:ph type="title"/>
          </p:nvPr>
        </p:nvSpPr>
        <p:spPr>
          <a:xfrm>
            <a:off x="1074738" y="4116630"/>
            <a:ext cx="14493148" cy="1828800"/>
          </a:xfrm>
        </p:spPr>
        <p:txBody>
          <a:bodyPr/>
          <a:lstStyle>
            <a:lvl1pPr algn="l">
              <a:defRPr>
                <a:solidFill>
                  <a:srgbClr val="FFFFFF"/>
                </a:solidFill>
                <a:latin typeface="+mj-lt"/>
              </a:defRPr>
            </a:lvl1pPr>
          </a:lstStyle>
          <a:p>
            <a:endParaRPr lang="en-US" dirty="0"/>
          </a:p>
        </p:txBody>
      </p:sp>
      <p:sp>
        <p:nvSpPr>
          <p:cNvPr id="17" name="Subtitle 2"/>
          <p:cNvSpPr>
            <a:spLocks noGrp="1"/>
          </p:cNvSpPr>
          <p:nvPr>
            <p:ph type="subTitle" idx="1"/>
          </p:nvPr>
        </p:nvSpPr>
        <p:spPr>
          <a:xfrm>
            <a:off x="1070800" y="6241690"/>
            <a:ext cx="14521060" cy="1219200"/>
          </a:xfrm>
        </p:spPr>
        <p:txBody>
          <a:bodyPr/>
          <a:lstStyle>
            <a:lvl1pPr marL="0" indent="0" algn="l">
              <a:buNone/>
              <a:defRPr sz="3200">
                <a:solidFill>
                  <a:srgbClr val="FFFFFF"/>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chemeClr val="bg2">
                    <a:lumMod val="75000"/>
                  </a:schemeClr>
                </a:solidFill>
              </a:rPr>
              <a:pPr algn="ctr"/>
              <a:t>‹#›</a:t>
            </a:fld>
            <a:endParaRPr lang="en-US" sz="1600" dirty="0">
              <a:solidFill>
                <a:schemeClr val="bg2">
                  <a:lumMod val="75000"/>
                </a:schemeClr>
              </a:solidFill>
            </a:endParaRPr>
          </a:p>
        </p:txBody>
      </p:sp>
    </p:spTree>
    <p:extLst>
      <p:ext uri="{BB962C8B-B14F-4D97-AF65-F5344CB8AC3E}">
        <p14:creationId xmlns:p14="http://schemas.microsoft.com/office/powerpoint/2010/main" val="3173916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8"/>
            <a:ext cx="1381895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pic>
        <p:nvPicPr>
          <p:cNvPr id="7" name="Picture 3" descr="SQP Borders.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257588"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SQP Borders base.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314267"/>
            <a:ext cx="16257588" cy="8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147987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8"/>
            <a:ext cx="1381895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881426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10038588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7"/>
            <a:ext cx="13818950" cy="1816100"/>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1284237" y="3875618"/>
            <a:ext cx="1381895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16520970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79" y="2133601"/>
            <a:ext cx="71804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64274" y="2133601"/>
            <a:ext cx="71804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26395492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79" y="2046817"/>
            <a:ext cx="7183258"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12879" y="2899833"/>
            <a:ext cx="7183258"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630" y="2046817"/>
            <a:ext cx="718608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8258630" y="2899833"/>
            <a:ext cx="718608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41688730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29169019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36326898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81" y="364067"/>
            <a:ext cx="5348634" cy="1549400"/>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6356265" y="364067"/>
            <a:ext cx="9088443"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81" y="1913467"/>
            <a:ext cx="5348634"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645073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10x Section Divider">
    <p:spTree>
      <p:nvGrpSpPr>
        <p:cNvPr id="1" name=""/>
        <p:cNvGrpSpPr/>
        <p:nvPr/>
      </p:nvGrpSpPr>
      <p:grpSpPr>
        <a:xfrm>
          <a:off x="0" y="0"/>
          <a:ext cx="0" cy="0"/>
          <a:chOff x="0" y="0"/>
          <a:chExt cx="0" cy="0"/>
        </a:xfrm>
      </p:grpSpPr>
      <p:sp>
        <p:nvSpPr>
          <p:cNvPr id="10" name="TextBox 9"/>
          <p:cNvSpPr txBox="1"/>
          <p:nvPr userDrawn="1"/>
        </p:nvSpPr>
        <p:spPr>
          <a:xfrm>
            <a:off x="11581210" y="8822120"/>
            <a:ext cx="2955528" cy="246221"/>
          </a:xfrm>
          <a:prstGeom prst="rect">
            <a:avLst/>
          </a:prstGeom>
          <a:noFill/>
        </p:spPr>
        <p:txBody>
          <a:bodyPr wrap="square" lIns="0" tIns="0" rIns="0" bIns="0" rtlCol="0" anchor="ctr">
            <a:spAutoFit/>
          </a:bodyPr>
          <a:lstStyle/>
          <a:p>
            <a:pPr algn="r"/>
            <a:r>
              <a:rPr lang="en-US" sz="800" dirty="0" smtClean="0">
                <a:solidFill>
                  <a:schemeClr val="bg2">
                    <a:lumMod val="90000"/>
                  </a:schemeClr>
                </a:solidFill>
              </a:rPr>
              <a:t>Copyright © 2013. </a:t>
            </a:r>
            <a:r>
              <a:rPr lang="en-US" sz="800" dirty="0" err="1">
                <a:solidFill>
                  <a:schemeClr val="bg2">
                    <a:lumMod val="90000"/>
                  </a:schemeClr>
                </a:solidFill>
              </a:rPr>
              <a:t>Infor</a:t>
            </a:r>
            <a:r>
              <a:rPr lang="en-US" sz="800" dirty="0">
                <a:solidFill>
                  <a:schemeClr val="bg2">
                    <a:lumMod val="90000"/>
                  </a:schemeClr>
                </a:solidFill>
              </a:rPr>
              <a:t>. All Rights Reserved. www.infor.com</a:t>
            </a:r>
          </a:p>
          <a:p>
            <a:pPr algn="r"/>
            <a:endParaRPr lang="en-US" sz="800" dirty="0">
              <a:solidFill>
                <a:schemeClr val="bg2">
                  <a:lumMod val="90000"/>
                </a:schemeClr>
              </a:solidFill>
            </a:endParaRPr>
          </a:p>
        </p:txBody>
      </p:sp>
      <p:sp>
        <p:nvSpPr>
          <p:cNvPr id="11" name="Picture Placeholder 10"/>
          <p:cNvSpPr>
            <a:spLocks noGrp="1"/>
          </p:cNvSpPr>
          <p:nvPr>
            <p:ph type="pic" sz="quarter" idx="11"/>
          </p:nvPr>
        </p:nvSpPr>
        <p:spPr>
          <a:xfrm>
            <a:off x="0" y="0"/>
            <a:ext cx="16257588" cy="3661260"/>
          </a:xfrm>
        </p:spPr>
        <p:txBody>
          <a:bodyPr/>
          <a:lstStyle>
            <a:lvl1pPr marL="0" indent="0">
              <a:buFontTx/>
              <a:buNone/>
              <a:defRPr>
                <a:latin typeface="+mj-lt"/>
              </a:defRPr>
            </a:lvl1pPr>
          </a:lstStyle>
          <a:p>
            <a:endParaRPr lang="en-US"/>
          </a:p>
        </p:txBody>
      </p:sp>
      <p:sp>
        <p:nvSpPr>
          <p:cNvPr id="16" name="Title 1"/>
          <p:cNvSpPr>
            <a:spLocks noGrp="1"/>
          </p:cNvSpPr>
          <p:nvPr>
            <p:ph type="title" hasCustomPrompt="1"/>
          </p:nvPr>
        </p:nvSpPr>
        <p:spPr>
          <a:xfrm>
            <a:off x="2055812" y="3692055"/>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17" name="Subtitle 2"/>
          <p:cNvSpPr>
            <a:spLocks noGrp="1"/>
          </p:cNvSpPr>
          <p:nvPr>
            <p:ph type="subTitle" idx="1"/>
          </p:nvPr>
        </p:nvSpPr>
        <p:spPr>
          <a:xfrm>
            <a:off x="2031839" y="5857335"/>
            <a:ext cx="12472135" cy="1219200"/>
          </a:xfrm>
        </p:spPr>
        <p:txBody>
          <a:bodyPr/>
          <a:lstStyle>
            <a:lvl1pPr marL="0" indent="0" algn="l">
              <a:buNone/>
              <a:defRPr sz="3200">
                <a:solidFill>
                  <a:schemeClr val="bg2">
                    <a:lumMod val="25000"/>
                  </a:schemeClr>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4748061"/>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chemeClr val="bg2">
                    <a:lumMod val="75000"/>
                  </a:schemeClr>
                </a:solidFill>
              </a:rPr>
              <a:pPr algn="ctr"/>
              <a:t>‹#›</a:t>
            </a:fld>
            <a:endParaRPr lang="en-US" sz="1600" dirty="0">
              <a:solidFill>
                <a:schemeClr val="bg2">
                  <a:lumMod val="75000"/>
                </a:schemeClr>
              </a:solidFill>
            </a:endParaRPr>
          </a:p>
        </p:txBody>
      </p:sp>
    </p:spTree>
    <p:extLst>
      <p:ext uri="{BB962C8B-B14F-4D97-AF65-F5344CB8AC3E}">
        <p14:creationId xmlns:p14="http://schemas.microsoft.com/office/powerpoint/2010/main" val="4771195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6400800"/>
            <a:ext cx="9754553" cy="755651"/>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3186601" y="817033"/>
            <a:ext cx="9754553"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3186601" y="7156451"/>
            <a:ext cx="9754553"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a:t>
            </a:fld>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10482720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4043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3096282" y="3153834"/>
            <a:ext cx="10017044" cy="3316817"/>
          </a:xfrm>
          <a:prstGeom prst="rect">
            <a:avLst/>
          </a:prstGeom>
          <a:noFill/>
          <a:ln w="19050" algn="ctr">
            <a:noFill/>
            <a:miter lim="800000"/>
            <a:headEnd/>
            <a:tailEnd/>
          </a:ln>
        </p:spPr>
        <p:txBody>
          <a:bodyPr lIns="0" tIns="97536" rIns="0" bIns="97536"/>
          <a:lstStyle/>
          <a:p>
            <a:pPr defTabSz="609585" fontAlgn="base">
              <a:lnSpc>
                <a:spcPct val="106000"/>
              </a:lnSpc>
              <a:spcBef>
                <a:spcPct val="80000"/>
              </a:spcBef>
              <a:spcAft>
                <a:spcPct val="0"/>
              </a:spcAft>
              <a:buClr>
                <a:srgbClr val="000000"/>
              </a:buClr>
              <a:buSzPct val="80000"/>
              <a:buFont typeface="Wingdings" pitchFamily="2" charset="2"/>
              <a:buNone/>
              <a:defRPr/>
            </a:pPr>
            <a:endParaRPr lang="en-US" sz="1467" b="1" dirty="0">
              <a:solidFill>
                <a:srgbClr val="000000"/>
              </a:solidFill>
              <a:ea typeface="ＭＳ Ｐゴシック" pitchFamily="-109" charset="-128"/>
              <a:cs typeface="Arial" pitchFamily="34" charset="0"/>
            </a:endParaRPr>
          </a:p>
        </p:txBody>
      </p:sp>
      <p:sp>
        <p:nvSpPr>
          <p:cNvPr id="4" name="Rectangle 3"/>
          <p:cNvSpPr>
            <a:spLocks noChangeArrowheads="1"/>
          </p:cNvSpPr>
          <p:nvPr/>
        </p:nvSpPr>
        <p:spPr bwMode="gray">
          <a:xfrm>
            <a:off x="4405921" y="2849033"/>
            <a:ext cx="7409056" cy="304800"/>
          </a:xfrm>
          <a:prstGeom prst="rect">
            <a:avLst/>
          </a:prstGeom>
          <a:solidFill>
            <a:schemeClr val="bg1"/>
          </a:solidFill>
          <a:ln w="12700" cap="rnd" algn="ctr">
            <a:noFill/>
            <a:miter lim="800000"/>
            <a:headEnd/>
            <a:tailEnd/>
          </a:ln>
        </p:spPr>
        <p:txBody>
          <a:bodyPr wrap="none" lIns="96000" tIns="0" rIns="96000" bIns="0" anchor="b" anchorCtr="1"/>
          <a:lstStyle/>
          <a:p>
            <a:pPr algn="ctr" defTabSz="609585" eaLnBrk="0" fontAlgn="base" hangingPunct="0">
              <a:lnSpc>
                <a:spcPct val="106000"/>
              </a:lnSpc>
              <a:spcBef>
                <a:spcPct val="0"/>
              </a:spcBef>
              <a:spcAft>
                <a:spcPct val="0"/>
              </a:spcAft>
              <a:defRPr/>
            </a:pPr>
            <a:endParaRPr lang="en-US" sz="1867" b="1" dirty="0">
              <a:solidFill>
                <a:srgbClr val="000000"/>
              </a:solidFill>
              <a:ea typeface="ＭＳ Ｐゴシック" pitchFamily="-109" charset="-128"/>
              <a:cs typeface="Arial" pitchFamily="34" charset="0"/>
            </a:endParaRPr>
          </a:p>
        </p:txBody>
      </p:sp>
      <p:sp>
        <p:nvSpPr>
          <p:cNvPr id="5" name="Text Placeholder 7"/>
          <p:cNvSpPr>
            <a:spLocks noGrp="1"/>
          </p:cNvSpPr>
          <p:nvPr>
            <p:ph type="body" sz="quarter" idx="10"/>
          </p:nvPr>
        </p:nvSpPr>
        <p:spPr>
          <a:xfrm>
            <a:off x="5137398" y="4108704"/>
            <a:ext cx="5950277" cy="341376"/>
          </a:xfrm>
          <a:solidFill>
            <a:schemeClr val="bg1"/>
          </a:solidFill>
        </p:spPr>
        <p:txBody>
          <a:bodyPr lIns="73152" rIns="73152" anchor="ctr" anchorCtr="1"/>
          <a:lstStyle>
            <a:lvl1pPr>
              <a:buNone/>
              <a:defRPr sz="2133" b="1"/>
            </a:lvl1pPr>
          </a:lstStyle>
          <a:p>
            <a:pPr lvl="0"/>
            <a:r>
              <a:rPr lang="en-US" smtClean="0"/>
              <a:t>Click to edit Master text styles</a:t>
            </a:r>
          </a:p>
        </p:txBody>
      </p:sp>
    </p:spTree>
    <p:extLst>
      <p:ext uri="{BB962C8B-B14F-4D97-AF65-F5344CB8AC3E}">
        <p14:creationId xmlns:p14="http://schemas.microsoft.com/office/powerpoint/2010/main" val="3111270161"/>
      </p:ext>
    </p:extLst>
  </p:cSld>
  <p:clrMapOvr>
    <a:masterClrMapping/>
  </p:clrMapOvr>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609585" eaLnBrk="0" fontAlgn="base" hangingPunct="0">
              <a:lnSpc>
                <a:spcPct val="106000"/>
              </a:lnSpc>
              <a:spcBef>
                <a:spcPct val="50000"/>
              </a:spcBef>
              <a:spcAft>
                <a:spcPct val="0"/>
              </a:spcAft>
              <a:buSzPct val="100000"/>
              <a:buFont typeface="Wingdings 2" pitchFamily="18" charset="2"/>
              <a:buNone/>
              <a:defRPr/>
            </a:pPr>
            <a:endParaRPr lang="en-US" sz="1467" dirty="0">
              <a:solidFill>
                <a:srgbClr val="000000"/>
              </a:solidFill>
              <a:ea typeface="ＭＳ Ｐゴシック" pitchFamily="-109" charset="-128"/>
              <a:cs typeface="Arial" pitchFamily="34" charset="0"/>
            </a:endParaRPr>
          </a:p>
        </p:txBody>
      </p:sp>
      <p:sp>
        <p:nvSpPr>
          <p:cNvPr id="2" name="Title 1"/>
          <p:cNvSpPr>
            <a:spLocks noGrp="1"/>
          </p:cNvSpPr>
          <p:nvPr>
            <p:ph type="title"/>
          </p:nvPr>
        </p:nvSpPr>
        <p:spPr>
          <a:xfrm>
            <a:off x="699077" y="685801"/>
            <a:ext cx="14837871" cy="345017"/>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699076" y="1536192"/>
            <a:ext cx="7137081" cy="6851904"/>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Text Box 5"/>
          <p:cNvSpPr txBox="1">
            <a:spLocks noChangeArrowheads="1"/>
          </p:cNvSpPr>
          <p:nvPr/>
        </p:nvSpPr>
        <p:spPr bwMode="gray">
          <a:xfrm>
            <a:off x="7955671" y="8882626"/>
            <a:ext cx="346249"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609585"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ea typeface="ＭＳ Ｐゴシック" pitchFamily="-109" charset="-128"/>
                <a:cs typeface="Arial" pitchFamily="34" charset="0"/>
              </a:rPr>
              <a:t>- </a:t>
            </a:r>
            <a:fld id="{92CE37E0-5152-4934-989C-B055E89294F3}" type="slidenum">
              <a:rPr lang="en-US" sz="1200">
                <a:solidFill>
                  <a:srgbClr val="000000"/>
                </a:solidFill>
                <a:ea typeface="ＭＳ Ｐゴシック" pitchFamily="-109" charset="-128"/>
                <a:cs typeface="Arial" pitchFamily="34" charset="0"/>
              </a:rPr>
              <a:pPr algn="ctr" defTabSz="609585"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ea typeface="ＭＳ Ｐゴシック" pitchFamily="-109" charset="-128"/>
                <a:cs typeface="Arial" pitchFamily="34" charset="0"/>
              </a:rPr>
              <a:t> -</a:t>
            </a:r>
          </a:p>
        </p:txBody>
      </p:sp>
      <p:pic>
        <p:nvPicPr>
          <p:cNvPr id="6" name="Picture 6" descr="DEL_COL"/>
          <p:cNvPicPr>
            <a:picLocks noChangeAspect="1" noChangeArrowheads="1"/>
          </p:cNvPicPr>
          <p:nvPr/>
        </p:nvPicPr>
        <p:blipFill>
          <a:blip r:embed="rId2" cstate="print"/>
          <a:srcRect/>
          <a:stretch>
            <a:fillRect/>
          </a:stretch>
        </p:blipFill>
        <p:spPr bwMode="gray">
          <a:xfrm>
            <a:off x="702803" y="8860367"/>
            <a:ext cx="1227786" cy="186267"/>
          </a:xfrm>
          <a:prstGeom prst="rect">
            <a:avLst/>
          </a:prstGeom>
          <a:noFill/>
          <a:ln w="9525">
            <a:noFill/>
            <a:miter lim="800000"/>
            <a:headEnd/>
            <a:tailEnd/>
          </a:ln>
        </p:spPr>
      </p:pic>
      <p:pic>
        <p:nvPicPr>
          <p:cNvPr id="7"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Tree>
    <p:extLst>
      <p:ext uri="{BB962C8B-B14F-4D97-AF65-F5344CB8AC3E}">
        <p14:creationId xmlns:p14="http://schemas.microsoft.com/office/powerpoint/2010/main" val="548463765"/>
      </p:ext>
    </p:extLst>
  </p:cSld>
  <p:clrMapOvr>
    <a:masterClrMapping/>
  </p:clrMapOvr>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1041503" y="1032933"/>
            <a:ext cx="14174585" cy="6394451"/>
          </a:xfrm>
          <a:prstGeom prst="rect">
            <a:avLst/>
          </a:prstGeom>
          <a:solidFill>
            <a:schemeClr val="bg1"/>
          </a:solidFill>
          <a:ln w="12700" algn="ctr">
            <a:solidFill>
              <a:schemeClr val="accent1"/>
            </a:solidFill>
            <a:miter lim="800000"/>
            <a:headEnd/>
            <a:tailEnd/>
          </a:ln>
          <a:effectLst/>
        </p:spPr>
        <p:txBody>
          <a:bodyPr lIns="120000" tIns="120000" rIns="120000" bIns="120000" anchor="ctr"/>
          <a:lstStyle/>
          <a:p>
            <a:pPr marL="158747" indent="-158747" defTabSz="1219170" eaLnBrk="0" hangingPunct="0">
              <a:spcBef>
                <a:spcPct val="50000"/>
              </a:spcBef>
              <a:defRPr/>
            </a:pPr>
            <a:endParaRPr lang="en-GB" sz="1467" b="1" dirty="0">
              <a:solidFill>
                <a:srgbClr val="000000"/>
              </a:solidFill>
              <a:cs typeface="Arial" pitchFamily="34" charset="0"/>
            </a:endParaRPr>
          </a:p>
        </p:txBody>
      </p:sp>
      <p:pic>
        <p:nvPicPr>
          <p:cNvPr id="5" name="Picture 5" descr="LLP logo with big space copy"/>
          <p:cNvPicPr>
            <a:picLocks noChangeAspect="1" noChangeArrowheads="1"/>
          </p:cNvPicPr>
          <p:nvPr/>
        </p:nvPicPr>
        <p:blipFill>
          <a:blip r:embed="rId2" cstate="print">
            <a:clrChange>
              <a:clrFrom>
                <a:srgbClr val="FFFFFF"/>
              </a:clrFrom>
              <a:clrTo>
                <a:srgbClr val="FFFFFF">
                  <a:alpha val="0"/>
                </a:srgbClr>
              </a:clrTo>
            </a:clrChange>
          </a:blip>
          <a:srcRect l="995" t="1778" b="59770"/>
          <a:stretch>
            <a:fillRect/>
          </a:stretch>
        </p:blipFill>
        <p:spPr bwMode="gray">
          <a:xfrm>
            <a:off x="1591890" y="8034867"/>
            <a:ext cx="2568473" cy="366184"/>
          </a:xfrm>
          <a:prstGeom prst="rect">
            <a:avLst/>
          </a:prstGeom>
          <a:noFill/>
          <a:ln w="9525">
            <a:noFill/>
            <a:miter lim="800000"/>
            <a:headEnd/>
            <a:tailEnd/>
          </a:ln>
        </p:spPr>
      </p:pic>
      <p:sp>
        <p:nvSpPr>
          <p:cNvPr id="6" name="Text Box 9"/>
          <p:cNvSpPr txBox="1">
            <a:spLocks noChangeArrowheads="1"/>
          </p:cNvSpPr>
          <p:nvPr/>
        </p:nvSpPr>
        <p:spPr bwMode="gray">
          <a:xfrm>
            <a:off x="1586245" y="6341534"/>
            <a:ext cx="2140009" cy="270843"/>
          </a:xfrm>
          <a:prstGeom prst="rect">
            <a:avLst/>
          </a:prstGeom>
          <a:noFill/>
          <a:ln w="12700" cap="rnd" algn="ctr">
            <a:noFill/>
            <a:miter lim="800000"/>
            <a:headEnd/>
            <a:tailEnd/>
          </a:ln>
          <a:effectLst/>
        </p:spPr>
        <p:txBody>
          <a:bodyPr wrap="none" lIns="0" tIns="0" rIns="0" bIns="0">
            <a:spAutoFit/>
          </a:bodyPr>
          <a:lstStyle/>
          <a:p>
            <a:pPr defTabSz="1219170" eaLnBrk="0" hangingPunct="0">
              <a:lnSpc>
                <a:spcPct val="110000"/>
              </a:lnSpc>
              <a:defRPr/>
            </a:pPr>
            <a:r>
              <a:rPr lang="en-GB" sz="1600" dirty="0">
                <a:solidFill>
                  <a:srgbClr val="000000"/>
                </a:solidFill>
                <a:cs typeface="Arial" pitchFamily="34" charset="0"/>
              </a:rPr>
              <a:t>Deloitte Consulting LLP</a:t>
            </a:r>
          </a:p>
        </p:txBody>
      </p:sp>
      <p:pic>
        <p:nvPicPr>
          <p:cNvPr id="7"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586245" y="1847851"/>
            <a:ext cx="5303474" cy="1295400"/>
          </a:xfrm>
          <a:prstGeom prst="rect">
            <a:avLst/>
          </a:prstGeom>
          <a:noFill/>
          <a:ln w="9525">
            <a:noFill/>
            <a:miter lim="800000"/>
            <a:headEnd/>
            <a:tailEnd/>
          </a:ln>
        </p:spPr>
      </p:pic>
      <p:sp>
        <p:nvSpPr>
          <p:cNvPr id="3700739" name="Rectangle 3"/>
          <p:cNvSpPr>
            <a:spLocks noGrp="1" noChangeArrowheads="1"/>
          </p:cNvSpPr>
          <p:nvPr>
            <p:ph type="ctrTitle" sz="quarter"/>
          </p:nvPr>
        </p:nvSpPr>
        <p:spPr>
          <a:xfrm>
            <a:off x="1586248" y="3797898"/>
            <a:ext cx="11702076" cy="376172"/>
          </a:xfrm>
        </p:spPr>
        <p:txBody>
          <a:bodyPr/>
          <a:lstStyle>
            <a:lvl1pPr>
              <a:lnSpc>
                <a:spcPts val="2933"/>
              </a:lnSpc>
              <a:spcBef>
                <a:spcPct val="100000"/>
              </a:spcBef>
              <a:buClr>
                <a:schemeClr val="tx2"/>
              </a:buClr>
              <a:buSzPct val="85000"/>
              <a:buFont typeface="Wingdings" pitchFamily="2" charset="2"/>
              <a:buNone/>
              <a:defRPr sz="24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1586246" y="4536019"/>
            <a:ext cx="11704900" cy="586316"/>
          </a:xfrm>
          <a:ln/>
        </p:spPr>
        <p:txBody>
          <a:bodyPr/>
          <a:lstStyle>
            <a:lvl1pPr>
              <a:lnSpc>
                <a:spcPts val="2133"/>
              </a:lnSpc>
              <a:spcBef>
                <a:spcPct val="15000"/>
              </a:spcBef>
              <a:buClrTx/>
              <a:buNone/>
              <a:defRPr sz="1867" b="1"/>
            </a:lvl1pPr>
          </a:lstStyle>
          <a:p>
            <a:r>
              <a:rPr lang="en-US" smtClean="0"/>
              <a:t>Click to edit Master subtitle style</a:t>
            </a:r>
            <a:endParaRPr lang="en-US" dirty="0"/>
          </a:p>
        </p:txBody>
      </p:sp>
    </p:spTree>
    <p:extLst>
      <p:ext uri="{BB962C8B-B14F-4D97-AF65-F5344CB8AC3E}">
        <p14:creationId xmlns:p14="http://schemas.microsoft.com/office/powerpoint/2010/main" val="4183155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3096282" y="3153834"/>
            <a:ext cx="10017044" cy="3316817"/>
          </a:xfrm>
          <a:prstGeom prst="rect">
            <a:avLst/>
          </a:prstGeom>
          <a:noFill/>
          <a:ln w="19050" algn="ctr">
            <a:noFill/>
            <a:miter lim="800000"/>
            <a:headEnd/>
            <a:tailEnd/>
          </a:ln>
        </p:spPr>
        <p:txBody>
          <a:bodyPr lIns="0" tIns="97536" rIns="0" bIns="97536"/>
          <a:lstStyle/>
          <a:p>
            <a:pPr defTabSz="1219170">
              <a:lnSpc>
                <a:spcPct val="106000"/>
              </a:lnSpc>
              <a:spcBef>
                <a:spcPct val="80000"/>
              </a:spcBef>
              <a:buClr>
                <a:srgbClr val="000000"/>
              </a:buClr>
              <a:buSzPct val="80000"/>
              <a:buFont typeface="Wingdings" pitchFamily="2" charset="2"/>
              <a:buNone/>
              <a:defRPr/>
            </a:pPr>
            <a:endParaRPr lang="en-US" sz="1467" b="1" dirty="0">
              <a:solidFill>
                <a:srgbClr val="000000"/>
              </a:solidFill>
              <a:cs typeface="Arial" pitchFamily="34" charset="0"/>
            </a:endParaRPr>
          </a:p>
        </p:txBody>
      </p:sp>
      <p:pic>
        <p:nvPicPr>
          <p:cNvPr id="4" name="Picture 6" descr="DEL_COL"/>
          <p:cNvPicPr>
            <a:picLocks noChangeAspect="1" noChangeArrowheads="1"/>
          </p:cNvPicPr>
          <p:nvPr/>
        </p:nvPicPr>
        <p:blipFill>
          <a:blip r:embed="rId2" cstate="print"/>
          <a:srcRect/>
          <a:stretch>
            <a:fillRect/>
          </a:stretch>
        </p:blipFill>
        <p:spPr bwMode="gray">
          <a:xfrm>
            <a:off x="702803" y="8737600"/>
            <a:ext cx="1227786" cy="186267"/>
          </a:xfrm>
          <a:prstGeom prst="rect">
            <a:avLst/>
          </a:prstGeom>
          <a:noFill/>
          <a:ln w="9525">
            <a:noFill/>
            <a:miter lim="800000"/>
            <a:headEnd/>
            <a:tailEnd/>
          </a:ln>
        </p:spPr>
      </p:pic>
      <p:pic>
        <p:nvPicPr>
          <p:cNvPr id="5"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
        <p:nvSpPr>
          <p:cNvPr id="9" name="Text Placeholder 8"/>
          <p:cNvSpPr>
            <a:spLocks noGrp="1"/>
          </p:cNvSpPr>
          <p:nvPr>
            <p:ph type="body" sz="quarter" idx="10"/>
          </p:nvPr>
        </p:nvSpPr>
        <p:spPr>
          <a:xfrm>
            <a:off x="3105199" y="3157728"/>
            <a:ext cx="10014674" cy="3316224"/>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104542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onger Introductory text">
    <p:spTree>
      <p:nvGrpSpPr>
        <p:cNvPr id="1" name=""/>
        <p:cNvGrpSpPr/>
        <p:nvPr/>
      </p:nvGrpSpPr>
      <p:grpSpPr>
        <a:xfrm>
          <a:off x="0" y="0"/>
          <a:ext cx="0" cy="0"/>
          <a:chOff x="0" y="0"/>
          <a:chExt cx="0" cy="0"/>
        </a:xfrm>
      </p:grpSpPr>
      <p:sp>
        <p:nvSpPr>
          <p:cNvPr id="4" name="Rectangle 3"/>
          <p:cNvSpPr>
            <a:spLocks noChangeArrowheads="1"/>
          </p:cNvSpPr>
          <p:nvPr/>
        </p:nvSpPr>
        <p:spPr bwMode="gray">
          <a:xfrm>
            <a:off x="697159" y="1538817"/>
            <a:ext cx="7138096" cy="6847416"/>
          </a:xfrm>
          <a:prstGeom prst="rect">
            <a:avLst/>
          </a:prstGeom>
          <a:noFill/>
          <a:ln w="9525" algn="ctr">
            <a:noFill/>
            <a:miter lim="800000"/>
            <a:headEnd/>
            <a:tailEnd/>
          </a:ln>
          <a:effectLst/>
        </p:spPr>
        <p:txBody>
          <a:bodyPr lIns="0" tIns="0" rIns="0" bIns="0"/>
          <a:lstStyle/>
          <a:p>
            <a:pPr defTabSz="1219170">
              <a:lnSpc>
                <a:spcPct val="106000"/>
              </a:lnSpc>
              <a:spcBef>
                <a:spcPct val="80000"/>
              </a:spcBef>
              <a:buClr>
                <a:srgbClr val="000000"/>
              </a:buClr>
              <a:buSzPct val="80000"/>
              <a:buFont typeface="Wingdings" pitchFamily="2" charset="2"/>
              <a:buNone/>
              <a:defRPr/>
            </a:pPr>
            <a:endParaRPr lang="en-US" sz="1333" dirty="0">
              <a:solidFill>
                <a:srgbClr val="000000"/>
              </a:solidFill>
              <a:cs typeface="Arial" pitchFamily="34" charset="0"/>
            </a:endParaRPr>
          </a:p>
        </p:txBody>
      </p:sp>
      <p:pic>
        <p:nvPicPr>
          <p:cNvPr id="5" name="Picture 6" descr="DEL_COL"/>
          <p:cNvPicPr>
            <a:picLocks noChangeAspect="1" noChangeArrowheads="1"/>
          </p:cNvPicPr>
          <p:nvPr/>
        </p:nvPicPr>
        <p:blipFill>
          <a:blip r:embed="rId2" cstate="print"/>
          <a:srcRect/>
          <a:stretch>
            <a:fillRect/>
          </a:stretch>
        </p:blipFill>
        <p:spPr bwMode="gray">
          <a:xfrm>
            <a:off x="702803" y="8860367"/>
            <a:ext cx="1227786" cy="186267"/>
          </a:xfrm>
          <a:prstGeom prst="rect">
            <a:avLst/>
          </a:prstGeom>
          <a:noFill/>
          <a:ln w="9525">
            <a:noFill/>
            <a:miter lim="800000"/>
            <a:headEnd/>
            <a:tailEnd/>
          </a:ln>
        </p:spPr>
      </p:pic>
      <p:pic>
        <p:nvPicPr>
          <p:cNvPr id="6"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
        <p:nvSpPr>
          <p:cNvPr id="14" name="Text Placeholder 13"/>
          <p:cNvSpPr>
            <a:spLocks noGrp="1"/>
          </p:cNvSpPr>
          <p:nvPr>
            <p:ph type="body" sz="quarter" idx="10"/>
          </p:nvPr>
        </p:nvSpPr>
        <p:spPr>
          <a:xfrm>
            <a:off x="699076" y="1536192"/>
            <a:ext cx="7137081" cy="6851904"/>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8421431" y="1536192"/>
            <a:ext cx="7137081" cy="6851904"/>
          </a:xfrm>
        </p:spPr>
        <p:txBody>
          <a:bodyPr/>
          <a:lstStyle/>
          <a:p>
            <a:pPr lvl="0"/>
            <a:r>
              <a:rPr lang="en-US" smtClean="0"/>
              <a:t>Click to edit Master text styles</a:t>
            </a:r>
          </a:p>
        </p:txBody>
      </p:sp>
    </p:spTree>
    <p:extLst>
      <p:ext uri="{BB962C8B-B14F-4D97-AF65-F5344CB8AC3E}">
        <p14:creationId xmlns:p14="http://schemas.microsoft.com/office/powerpoint/2010/main" val="2630815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3096282" y="3153834"/>
            <a:ext cx="10017044" cy="3316817"/>
          </a:xfrm>
          <a:prstGeom prst="rect">
            <a:avLst/>
          </a:prstGeom>
          <a:noFill/>
          <a:ln w="19050" algn="ctr">
            <a:noFill/>
            <a:miter lim="800000"/>
            <a:headEnd/>
            <a:tailEnd/>
          </a:ln>
        </p:spPr>
        <p:txBody>
          <a:bodyPr lIns="0" tIns="97536" rIns="0" bIns="97536"/>
          <a:lstStyle/>
          <a:p>
            <a:pPr defTabSz="1219170">
              <a:lnSpc>
                <a:spcPct val="106000"/>
              </a:lnSpc>
              <a:spcBef>
                <a:spcPct val="80000"/>
              </a:spcBef>
              <a:buClr>
                <a:srgbClr val="000000"/>
              </a:buClr>
              <a:buSzPct val="80000"/>
              <a:buFont typeface="Wingdings" pitchFamily="2" charset="2"/>
              <a:buNone/>
              <a:defRPr/>
            </a:pPr>
            <a:endParaRPr lang="en-US" sz="1467" b="1" dirty="0">
              <a:solidFill>
                <a:srgbClr val="000000"/>
              </a:solidFill>
              <a:cs typeface="Arial" pitchFamily="34" charset="0"/>
            </a:endParaRPr>
          </a:p>
        </p:txBody>
      </p:sp>
      <p:sp>
        <p:nvSpPr>
          <p:cNvPr id="4" name="Rectangle 3"/>
          <p:cNvSpPr>
            <a:spLocks noChangeArrowheads="1"/>
          </p:cNvSpPr>
          <p:nvPr/>
        </p:nvSpPr>
        <p:spPr bwMode="gray">
          <a:xfrm>
            <a:off x="4405921" y="2849033"/>
            <a:ext cx="7409056" cy="304800"/>
          </a:xfrm>
          <a:prstGeom prst="rect">
            <a:avLst/>
          </a:prstGeom>
          <a:solidFill>
            <a:schemeClr val="bg1"/>
          </a:solidFill>
          <a:ln w="12700" cap="rnd" algn="ctr">
            <a:noFill/>
            <a:miter lim="800000"/>
            <a:headEnd/>
            <a:tailEnd/>
          </a:ln>
        </p:spPr>
        <p:txBody>
          <a:bodyPr wrap="none" lIns="96000" tIns="0" rIns="96000" bIns="0" anchor="b" anchorCtr="1"/>
          <a:lstStyle/>
          <a:p>
            <a:pPr algn="ctr" defTabSz="1219170" eaLnBrk="0" hangingPunct="0">
              <a:lnSpc>
                <a:spcPct val="106000"/>
              </a:lnSpc>
              <a:defRPr/>
            </a:pPr>
            <a:endParaRPr lang="en-US" sz="1867" b="1" dirty="0">
              <a:solidFill>
                <a:srgbClr val="000000"/>
              </a:solidFill>
              <a:cs typeface="Arial" pitchFamily="34" charset="0"/>
            </a:endParaRPr>
          </a:p>
        </p:txBody>
      </p:sp>
      <p:sp>
        <p:nvSpPr>
          <p:cNvPr id="5" name="Text Placeholder 7"/>
          <p:cNvSpPr>
            <a:spLocks noGrp="1"/>
          </p:cNvSpPr>
          <p:nvPr>
            <p:ph type="body" sz="quarter" idx="10"/>
          </p:nvPr>
        </p:nvSpPr>
        <p:spPr>
          <a:xfrm>
            <a:off x="5137398" y="4108704"/>
            <a:ext cx="5950277" cy="341376"/>
          </a:xfrm>
          <a:solidFill>
            <a:schemeClr val="bg1"/>
          </a:solidFill>
        </p:spPr>
        <p:txBody>
          <a:bodyPr lIns="73152" rIns="73152" anchor="ctr" anchorCtr="1"/>
          <a:lstStyle>
            <a:lvl1pPr>
              <a:buNone/>
              <a:defRPr sz="2133" b="1"/>
            </a:lvl1pPr>
          </a:lstStyle>
          <a:p>
            <a:pPr lvl="0"/>
            <a:r>
              <a:rPr lang="en-US" smtClean="0"/>
              <a:t>Click to edit Master text styles</a:t>
            </a:r>
          </a:p>
        </p:txBody>
      </p:sp>
    </p:spTree>
    <p:extLst>
      <p:ext uri="{BB962C8B-B14F-4D97-AF65-F5344CB8AC3E}">
        <p14:creationId xmlns:p14="http://schemas.microsoft.com/office/powerpoint/2010/main" val="1566175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asic Text slide">
    <p:spTree>
      <p:nvGrpSpPr>
        <p:cNvPr id="1" name=""/>
        <p:cNvGrpSpPr/>
        <p:nvPr/>
      </p:nvGrpSpPr>
      <p:grpSpPr>
        <a:xfrm>
          <a:off x="0" y="0"/>
          <a:ext cx="0" cy="0"/>
          <a:chOff x="0" y="0"/>
          <a:chExt cx="0" cy="0"/>
        </a:xfrm>
      </p:grpSpPr>
      <p:sp>
        <p:nvSpPr>
          <p:cNvPr id="5" name="Text Box 5"/>
          <p:cNvSpPr txBox="1">
            <a:spLocks noChangeArrowheads="1"/>
          </p:cNvSpPr>
          <p:nvPr/>
        </p:nvSpPr>
        <p:spPr bwMode="gray">
          <a:xfrm>
            <a:off x="7940443" y="8882626"/>
            <a:ext cx="376705"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1219170" eaLnBrk="0" hangingPunct="0">
              <a:lnSpc>
                <a:spcPct val="106000"/>
              </a:lnSpc>
              <a:buClr>
                <a:srgbClr val="000000"/>
              </a:buClr>
              <a:buSzPct val="65000"/>
              <a:buFont typeface="Wingdings" pitchFamily="2" charset="2"/>
              <a:buNone/>
              <a:defRPr/>
            </a:pPr>
            <a:r>
              <a:rPr lang="en-US" sz="1200" dirty="0">
                <a:solidFill>
                  <a:srgbClr val="000000"/>
                </a:solidFill>
                <a:cs typeface="Arial" pitchFamily="34" charset="0"/>
              </a:rPr>
              <a:t>- </a:t>
            </a:r>
            <a:fld id="{627290F8-2B44-4CB3-94C8-34064AB440FD}" type="slidenum">
              <a:rPr lang="en-US" sz="1200">
                <a:solidFill>
                  <a:srgbClr val="000000"/>
                </a:solidFill>
                <a:cs typeface="Arial" pitchFamily="34" charset="0"/>
              </a:rPr>
              <a:pPr algn="ctr" defTabSz="1219170" eaLnBrk="0" hangingPunct="0">
                <a:lnSpc>
                  <a:spcPct val="106000"/>
                </a:lnSpc>
                <a:buClr>
                  <a:srgbClr val="000000"/>
                </a:buClr>
                <a:buSzPct val="65000"/>
                <a:buFont typeface="Wingdings" pitchFamily="2" charset="2"/>
                <a:buNone/>
                <a:defRPr/>
              </a:pPr>
              <a:t>‹#›</a:t>
            </a:fld>
            <a:r>
              <a:rPr lang="en-US" sz="1200" dirty="0">
                <a:solidFill>
                  <a:srgbClr val="000000"/>
                </a:solidFill>
                <a:cs typeface="Arial" pitchFamily="34" charset="0"/>
              </a:rPr>
              <a:t> -</a:t>
            </a:r>
          </a:p>
        </p:txBody>
      </p:sp>
      <p:pic>
        <p:nvPicPr>
          <p:cNvPr id="6" name="Picture 6" descr="DEL_COL"/>
          <p:cNvPicPr>
            <a:picLocks noChangeAspect="1" noChangeArrowheads="1"/>
          </p:cNvPicPr>
          <p:nvPr/>
        </p:nvPicPr>
        <p:blipFill>
          <a:blip r:embed="rId2" cstate="print"/>
          <a:srcRect/>
          <a:stretch>
            <a:fillRect/>
          </a:stretch>
        </p:blipFill>
        <p:spPr bwMode="gray">
          <a:xfrm>
            <a:off x="702803" y="8754533"/>
            <a:ext cx="1227786" cy="186267"/>
          </a:xfrm>
          <a:prstGeom prst="rect">
            <a:avLst/>
          </a:prstGeom>
          <a:noFill/>
          <a:ln w="9525">
            <a:noFill/>
            <a:miter lim="800000"/>
            <a:headEnd/>
            <a:tailEnd/>
          </a:ln>
        </p:spPr>
      </p:pic>
      <p:sp>
        <p:nvSpPr>
          <p:cNvPr id="7"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1219170" eaLnBrk="0" hangingPunct="0">
              <a:lnSpc>
                <a:spcPct val="106000"/>
              </a:lnSpc>
              <a:spcBef>
                <a:spcPct val="50000"/>
              </a:spcBef>
              <a:buSzPct val="100000"/>
              <a:buFont typeface="Wingdings 2" pitchFamily="18" charset="2"/>
              <a:buNone/>
              <a:defRPr/>
            </a:pPr>
            <a:endParaRPr lang="en-US" sz="1467" dirty="0">
              <a:solidFill>
                <a:srgbClr val="000000"/>
              </a:solidFill>
              <a:cs typeface="Arial" pitchFamily="34" charset="0"/>
            </a:endParaRPr>
          </a:p>
        </p:txBody>
      </p:sp>
      <p:pic>
        <p:nvPicPr>
          <p:cNvPr id="8"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
        <p:nvSpPr>
          <p:cNvPr id="9" name="Rectangle 4"/>
          <p:cNvSpPr>
            <a:spLocks noChangeArrowheads="1"/>
          </p:cNvSpPr>
          <p:nvPr/>
        </p:nvSpPr>
        <p:spPr bwMode="gray">
          <a:xfrm>
            <a:off x="697159" y="1538817"/>
            <a:ext cx="7138096" cy="6847416"/>
          </a:xfrm>
          <a:prstGeom prst="rect">
            <a:avLst/>
          </a:prstGeom>
          <a:noFill/>
          <a:ln w="9525" algn="ctr">
            <a:noFill/>
            <a:miter lim="800000"/>
            <a:headEnd/>
            <a:tailEnd/>
          </a:ln>
          <a:effectLst/>
        </p:spPr>
        <p:txBody>
          <a:bodyPr lIns="0" tIns="0" rIns="0" bIns="0"/>
          <a:lstStyle/>
          <a:p>
            <a:pPr defTabSz="1219170">
              <a:lnSpc>
                <a:spcPct val="106000"/>
              </a:lnSpc>
              <a:spcBef>
                <a:spcPct val="80000"/>
              </a:spcBef>
              <a:buClr>
                <a:srgbClr val="000000"/>
              </a:buClr>
              <a:buSzPct val="80000"/>
              <a:buFont typeface="Wingdings" pitchFamily="2" charset="2"/>
              <a:buNone/>
              <a:defRPr/>
            </a:pPr>
            <a:endParaRPr lang="en-US" sz="1333" dirty="0">
              <a:solidFill>
                <a:srgbClr val="000000"/>
              </a:solidFill>
              <a:cs typeface="Arial" pitchFamily="34" charset="0"/>
            </a:endParaRPr>
          </a:p>
        </p:txBody>
      </p:sp>
      <p:sp>
        <p:nvSpPr>
          <p:cNvPr id="14" name="Text Placeholder 13"/>
          <p:cNvSpPr>
            <a:spLocks noGrp="1"/>
          </p:cNvSpPr>
          <p:nvPr>
            <p:ph type="body" sz="quarter" idx="10"/>
          </p:nvPr>
        </p:nvSpPr>
        <p:spPr>
          <a:xfrm>
            <a:off x="699076" y="1536192"/>
            <a:ext cx="7137081" cy="6851904"/>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8421431" y="1536192"/>
            <a:ext cx="7137081" cy="6851904"/>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699076" y="341376"/>
            <a:ext cx="14843178" cy="694944"/>
          </a:xfrm>
          <a:solidFill>
            <a:srgbClr val="FFFFFF"/>
          </a:solidFill>
        </p:spPr>
        <p:txBody>
          <a:bodyPr anchor="b"/>
          <a:lstStyle>
            <a:lvl1pPr>
              <a:buNone/>
              <a:defRPr sz="2133" b="1"/>
            </a:lvl1pPr>
          </a:lstStyle>
          <a:p>
            <a:pPr lvl="0"/>
            <a:r>
              <a:rPr lang="en-US" smtClean="0"/>
              <a:t>Click to edit Master text styles</a:t>
            </a:r>
          </a:p>
        </p:txBody>
      </p:sp>
    </p:spTree>
    <p:extLst>
      <p:ext uri="{BB962C8B-B14F-4D97-AF65-F5344CB8AC3E}">
        <p14:creationId xmlns:p14="http://schemas.microsoft.com/office/powerpoint/2010/main" val="2110091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 Slide with Kicker">
    <p:spTree>
      <p:nvGrpSpPr>
        <p:cNvPr id="1" name=""/>
        <p:cNvGrpSpPr/>
        <p:nvPr/>
      </p:nvGrpSpPr>
      <p:grpSpPr>
        <a:xfrm>
          <a:off x="0" y="0"/>
          <a:ext cx="0" cy="0"/>
          <a:chOff x="0" y="0"/>
          <a:chExt cx="0" cy="0"/>
        </a:xfrm>
      </p:grpSpPr>
      <p:sp>
        <p:nvSpPr>
          <p:cNvPr id="5" name="Text Box 5"/>
          <p:cNvSpPr txBox="1">
            <a:spLocks noChangeArrowheads="1"/>
          </p:cNvSpPr>
          <p:nvPr/>
        </p:nvSpPr>
        <p:spPr bwMode="gray">
          <a:xfrm>
            <a:off x="7940443" y="8882626"/>
            <a:ext cx="376705"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1219170" eaLnBrk="0" hangingPunct="0">
              <a:lnSpc>
                <a:spcPct val="106000"/>
              </a:lnSpc>
              <a:buClr>
                <a:srgbClr val="000000"/>
              </a:buClr>
              <a:buSzPct val="65000"/>
              <a:buFont typeface="Wingdings" pitchFamily="2" charset="2"/>
              <a:buNone/>
              <a:defRPr/>
            </a:pPr>
            <a:r>
              <a:rPr lang="en-US" sz="1200" dirty="0">
                <a:solidFill>
                  <a:srgbClr val="000000"/>
                </a:solidFill>
                <a:cs typeface="Arial" pitchFamily="34" charset="0"/>
              </a:rPr>
              <a:t>- </a:t>
            </a:r>
            <a:fld id="{B068D9D2-E05A-4316-AD00-9A4AAFFB6920}" type="slidenum">
              <a:rPr lang="en-US" sz="1200">
                <a:solidFill>
                  <a:srgbClr val="000000"/>
                </a:solidFill>
                <a:cs typeface="Arial" pitchFamily="34" charset="0"/>
              </a:rPr>
              <a:pPr algn="ctr" defTabSz="1219170" eaLnBrk="0" hangingPunct="0">
                <a:lnSpc>
                  <a:spcPct val="106000"/>
                </a:lnSpc>
                <a:buClr>
                  <a:srgbClr val="000000"/>
                </a:buClr>
                <a:buSzPct val="65000"/>
                <a:buFont typeface="Wingdings" pitchFamily="2" charset="2"/>
                <a:buNone/>
                <a:defRPr/>
              </a:pPr>
              <a:t>‹#›</a:t>
            </a:fld>
            <a:r>
              <a:rPr lang="en-US" sz="1200" dirty="0">
                <a:solidFill>
                  <a:srgbClr val="000000"/>
                </a:solidFill>
                <a:cs typeface="Arial" pitchFamily="34" charset="0"/>
              </a:rPr>
              <a:t> -</a:t>
            </a:r>
          </a:p>
        </p:txBody>
      </p:sp>
      <p:pic>
        <p:nvPicPr>
          <p:cNvPr id="6" name="Picture 6" descr="DEL_COL"/>
          <p:cNvPicPr>
            <a:picLocks noChangeAspect="1" noChangeArrowheads="1"/>
          </p:cNvPicPr>
          <p:nvPr/>
        </p:nvPicPr>
        <p:blipFill>
          <a:blip r:embed="rId2" cstate="print"/>
          <a:srcRect/>
          <a:stretch>
            <a:fillRect/>
          </a:stretch>
        </p:blipFill>
        <p:spPr bwMode="gray">
          <a:xfrm>
            <a:off x="702803" y="8754533"/>
            <a:ext cx="1227786" cy="186267"/>
          </a:xfrm>
          <a:prstGeom prst="rect">
            <a:avLst/>
          </a:prstGeom>
          <a:noFill/>
          <a:ln w="9525">
            <a:noFill/>
            <a:miter lim="800000"/>
            <a:headEnd/>
            <a:tailEnd/>
          </a:ln>
        </p:spPr>
      </p:pic>
      <p:sp>
        <p:nvSpPr>
          <p:cNvPr id="7"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1219170" eaLnBrk="0" hangingPunct="0">
              <a:lnSpc>
                <a:spcPct val="106000"/>
              </a:lnSpc>
              <a:spcBef>
                <a:spcPct val="50000"/>
              </a:spcBef>
              <a:buSzPct val="100000"/>
              <a:buFont typeface="Wingdings 2" pitchFamily="18" charset="2"/>
              <a:buNone/>
              <a:defRPr/>
            </a:pPr>
            <a:endParaRPr lang="en-US" sz="1467" dirty="0">
              <a:solidFill>
                <a:srgbClr val="000000"/>
              </a:solidFill>
              <a:cs typeface="Arial" pitchFamily="34" charset="0"/>
            </a:endParaRPr>
          </a:p>
        </p:txBody>
      </p:sp>
      <p:pic>
        <p:nvPicPr>
          <p:cNvPr id="8"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
        <p:nvSpPr>
          <p:cNvPr id="9" name="Rectangle 4"/>
          <p:cNvSpPr>
            <a:spLocks noChangeArrowheads="1"/>
          </p:cNvSpPr>
          <p:nvPr/>
        </p:nvSpPr>
        <p:spPr bwMode="gray">
          <a:xfrm>
            <a:off x="697159" y="1538817"/>
            <a:ext cx="7138096" cy="6847416"/>
          </a:xfrm>
          <a:prstGeom prst="rect">
            <a:avLst/>
          </a:prstGeom>
          <a:noFill/>
          <a:ln w="9525" algn="ctr">
            <a:noFill/>
            <a:miter lim="800000"/>
            <a:headEnd/>
            <a:tailEnd/>
          </a:ln>
          <a:effectLst/>
        </p:spPr>
        <p:txBody>
          <a:bodyPr lIns="0" tIns="0" rIns="0" bIns="0"/>
          <a:lstStyle/>
          <a:p>
            <a:pPr defTabSz="1219170">
              <a:lnSpc>
                <a:spcPct val="106000"/>
              </a:lnSpc>
              <a:spcBef>
                <a:spcPct val="80000"/>
              </a:spcBef>
              <a:buClr>
                <a:srgbClr val="000000"/>
              </a:buClr>
              <a:buSzPct val="80000"/>
              <a:buFont typeface="Wingdings" pitchFamily="2" charset="2"/>
              <a:buNone/>
              <a:defRPr/>
            </a:pPr>
            <a:endParaRPr lang="en-US" sz="1333" dirty="0">
              <a:solidFill>
                <a:srgbClr val="000000"/>
              </a:solidFill>
              <a:cs typeface="Arial" pitchFamily="34" charset="0"/>
            </a:endParaRPr>
          </a:p>
        </p:txBody>
      </p:sp>
      <p:sp>
        <p:nvSpPr>
          <p:cNvPr id="14" name="Text Placeholder 13"/>
          <p:cNvSpPr>
            <a:spLocks noGrp="1"/>
          </p:cNvSpPr>
          <p:nvPr>
            <p:ph type="body" sz="quarter" idx="10"/>
          </p:nvPr>
        </p:nvSpPr>
        <p:spPr>
          <a:xfrm>
            <a:off x="699076" y="1536192"/>
            <a:ext cx="7137081" cy="6851904"/>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8421431" y="1536192"/>
            <a:ext cx="7137081" cy="6851904"/>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699076" y="341376"/>
            <a:ext cx="14843178" cy="694944"/>
          </a:xfrm>
          <a:solidFill>
            <a:srgbClr val="FFFFFF"/>
          </a:solidFill>
        </p:spPr>
        <p:txBody>
          <a:bodyPr anchor="b"/>
          <a:lstStyle>
            <a:lvl1pPr>
              <a:buNone/>
              <a:defRPr sz="2133" b="1"/>
            </a:lvl1pPr>
          </a:lstStyle>
          <a:p>
            <a:pPr lvl="0"/>
            <a:r>
              <a:rPr lang="en-US" smtClean="0"/>
              <a:t>Click to edit Master text styles</a:t>
            </a:r>
          </a:p>
        </p:txBody>
      </p:sp>
    </p:spTree>
    <p:extLst>
      <p:ext uri="{BB962C8B-B14F-4D97-AF65-F5344CB8AC3E}">
        <p14:creationId xmlns:p14="http://schemas.microsoft.com/office/powerpoint/2010/main" val="46837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10x Bulle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056622" y="489084"/>
            <a:ext cx="1244735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8"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quarter" idx="10" hasCustomPrompt="1"/>
          </p:nvPr>
        </p:nvSpPr>
        <p:spPr>
          <a:xfrm>
            <a:off x="2055811" y="2446940"/>
            <a:ext cx="1244816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83084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ingle Column Text slide">
    <p:spTree>
      <p:nvGrpSpPr>
        <p:cNvPr id="1" name=""/>
        <p:cNvGrpSpPr/>
        <p:nvPr/>
      </p:nvGrpSpPr>
      <p:grpSpPr>
        <a:xfrm>
          <a:off x="0" y="0"/>
          <a:ext cx="0" cy="0"/>
          <a:chOff x="0" y="0"/>
          <a:chExt cx="0" cy="0"/>
        </a:xfrm>
      </p:grpSpPr>
      <p:sp>
        <p:nvSpPr>
          <p:cNvPr id="4" name="Text Box 5"/>
          <p:cNvSpPr txBox="1">
            <a:spLocks noChangeArrowheads="1"/>
          </p:cNvSpPr>
          <p:nvPr/>
        </p:nvSpPr>
        <p:spPr bwMode="gray">
          <a:xfrm>
            <a:off x="7940443" y="8882626"/>
            <a:ext cx="376705"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1219170" eaLnBrk="0" hangingPunct="0">
              <a:lnSpc>
                <a:spcPct val="106000"/>
              </a:lnSpc>
              <a:buClr>
                <a:srgbClr val="000000"/>
              </a:buClr>
              <a:buSzPct val="65000"/>
              <a:buFont typeface="Wingdings" pitchFamily="2" charset="2"/>
              <a:buNone/>
              <a:defRPr/>
            </a:pPr>
            <a:r>
              <a:rPr lang="en-US" sz="1200" dirty="0">
                <a:solidFill>
                  <a:srgbClr val="000000"/>
                </a:solidFill>
                <a:cs typeface="Arial" pitchFamily="34" charset="0"/>
              </a:rPr>
              <a:t>- </a:t>
            </a:r>
            <a:fld id="{4C07849B-6C09-4580-A98A-B15D2258BB14}" type="slidenum">
              <a:rPr lang="en-US" sz="1200">
                <a:solidFill>
                  <a:srgbClr val="000000"/>
                </a:solidFill>
                <a:cs typeface="Arial" pitchFamily="34" charset="0"/>
              </a:rPr>
              <a:pPr algn="ctr" defTabSz="1219170" eaLnBrk="0" hangingPunct="0">
                <a:lnSpc>
                  <a:spcPct val="106000"/>
                </a:lnSpc>
                <a:buClr>
                  <a:srgbClr val="000000"/>
                </a:buClr>
                <a:buSzPct val="65000"/>
                <a:buFont typeface="Wingdings" pitchFamily="2" charset="2"/>
                <a:buNone/>
                <a:defRPr/>
              </a:pPr>
              <a:t>‹#›</a:t>
            </a:fld>
            <a:r>
              <a:rPr lang="en-US" sz="1200" dirty="0">
                <a:solidFill>
                  <a:srgbClr val="000000"/>
                </a:solidFill>
                <a:cs typeface="Arial" pitchFamily="34" charset="0"/>
              </a:rPr>
              <a:t> -</a:t>
            </a:r>
          </a:p>
        </p:txBody>
      </p:sp>
      <p:pic>
        <p:nvPicPr>
          <p:cNvPr id="5" name="Picture 6" descr="DEL_COL"/>
          <p:cNvPicPr>
            <a:picLocks noChangeAspect="1" noChangeArrowheads="1"/>
          </p:cNvPicPr>
          <p:nvPr/>
        </p:nvPicPr>
        <p:blipFill>
          <a:blip r:embed="rId2" cstate="print"/>
          <a:srcRect/>
          <a:stretch>
            <a:fillRect/>
          </a:stretch>
        </p:blipFill>
        <p:spPr bwMode="gray">
          <a:xfrm>
            <a:off x="702803" y="8754533"/>
            <a:ext cx="1227786" cy="186267"/>
          </a:xfrm>
          <a:prstGeom prst="rect">
            <a:avLst/>
          </a:prstGeom>
          <a:noFill/>
          <a:ln w="9525">
            <a:noFill/>
            <a:miter lim="800000"/>
            <a:headEnd/>
            <a:tailEnd/>
          </a:ln>
        </p:spPr>
      </p:pic>
      <p:sp>
        <p:nvSpPr>
          <p:cNvPr id="6"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1219170" eaLnBrk="0" hangingPunct="0">
              <a:lnSpc>
                <a:spcPct val="106000"/>
              </a:lnSpc>
              <a:spcBef>
                <a:spcPct val="50000"/>
              </a:spcBef>
              <a:buSzPct val="100000"/>
              <a:buFont typeface="Wingdings 2" pitchFamily="18" charset="2"/>
              <a:buNone/>
              <a:defRPr/>
            </a:pPr>
            <a:endParaRPr lang="en-US" sz="1467" dirty="0">
              <a:solidFill>
                <a:srgbClr val="000000"/>
              </a:solidFill>
              <a:cs typeface="Arial" pitchFamily="34" charset="0"/>
            </a:endParaRPr>
          </a:p>
        </p:txBody>
      </p:sp>
      <p:pic>
        <p:nvPicPr>
          <p:cNvPr id="7"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
        <p:nvSpPr>
          <p:cNvPr id="8" name="Rectangle 3"/>
          <p:cNvSpPr>
            <a:spLocks noChangeArrowheads="1"/>
          </p:cNvSpPr>
          <p:nvPr/>
        </p:nvSpPr>
        <p:spPr bwMode="gray">
          <a:xfrm>
            <a:off x="697159" y="1538817"/>
            <a:ext cx="7138096" cy="6847416"/>
          </a:xfrm>
          <a:prstGeom prst="rect">
            <a:avLst/>
          </a:prstGeom>
          <a:noFill/>
          <a:ln w="9525" algn="ctr">
            <a:noFill/>
            <a:miter lim="800000"/>
            <a:headEnd/>
            <a:tailEnd/>
          </a:ln>
          <a:effectLst/>
        </p:spPr>
        <p:txBody>
          <a:bodyPr lIns="0" tIns="0" rIns="0" bIns="0"/>
          <a:lstStyle/>
          <a:p>
            <a:pPr defTabSz="1219170">
              <a:lnSpc>
                <a:spcPct val="106000"/>
              </a:lnSpc>
              <a:spcBef>
                <a:spcPct val="80000"/>
              </a:spcBef>
              <a:buClr>
                <a:srgbClr val="000000"/>
              </a:buClr>
              <a:buSzPct val="80000"/>
              <a:buFont typeface="Wingdings" pitchFamily="2" charset="2"/>
              <a:buNone/>
              <a:defRPr/>
            </a:pPr>
            <a:endParaRPr lang="en-US" sz="1333" dirty="0">
              <a:solidFill>
                <a:srgbClr val="000000"/>
              </a:solidFill>
              <a:cs typeface="Arial" pitchFamily="34" charset="0"/>
            </a:endParaRPr>
          </a:p>
        </p:txBody>
      </p:sp>
      <p:sp>
        <p:nvSpPr>
          <p:cNvPr id="14" name="Text Placeholder 13"/>
          <p:cNvSpPr>
            <a:spLocks noGrp="1"/>
          </p:cNvSpPr>
          <p:nvPr>
            <p:ph type="body" sz="quarter" idx="10"/>
          </p:nvPr>
        </p:nvSpPr>
        <p:spPr>
          <a:xfrm>
            <a:off x="699077" y="1536192"/>
            <a:ext cx="14850067" cy="6851904"/>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699076" y="341376"/>
            <a:ext cx="14843178" cy="694944"/>
          </a:xfrm>
          <a:solidFill>
            <a:srgbClr val="FFFFFF"/>
          </a:solidFill>
        </p:spPr>
        <p:txBody>
          <a:bodyPr anchor="b"/>
          <a:lstStyle>
            <a:lvl1pPr>
              <a:buNone/>
              <a:defRPr sz="2133" b="1"/>
            </a:lvl1pPr>
          </a:lstStyle>
          <a:p>
            <a:pPr lvl="0"/>
            <a:r>
              <a:rPr lang="en-US" smtClean="0"/>
              <a:t>Click to edit Master text styles</a:t>
            </a:r>
          </a:p>
        </p:txBody>
      </p:sp>
    </p:spTree>
    <p:extLst>
      <p:ext uri="{BB962C8B-B14F-4D97-AF65-F5344CB8AC3E}">
        <p14:creationId xmlns:p14="http://schemas.microsoft.com/office/powerpoint/2010/main" val="1890910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8421431" y="1865376"/>
            <a:ext cx="7137081" cy="652272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699076" y="1865376"/>
            <a:ext cx="7137081" cy="652272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03153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5787701" y="1865376"/>
            <a:ext cx="4633413" cy="652272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699076" y="1865376"/>
            <a:ext cx="4633413" cy="652272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10892584" y="1865376"/>
            <a:ext cx="4633413" cy="652272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28339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699076" y="1865376"/>
            <a:ext cx="7137081" cy="27432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8421431" y="1865376"/>
            <a:ext cx="7137081" cy="27432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699076" y="5388864"/>
            <a:ext cx="7120824" cy="27432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8421430" y="5388864"/>
            <a:ext cx="7120824" cy="27432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87503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699076" y="1865376"/>
            <a:ext cx="4633413" cy="2999232"/>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787701" y="1865376"/>
            <a:ext cx="4633413" cy="2999232"/>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10892584" y="1865376"/>
            <a:ext cx="4633413" cy="2999232"/>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699076" y="5389119"/>
            <a:ext cx="4633413" cy="2999232"/>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5787701" y="5389119"/>
            <a:ext cx="4633413" cy="2999232"/>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10892584" y="5389119"/>
            <a:ext cx="4633413" cy="2999232"/>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83885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959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3674215" y="1536192"/>
            <a:ext cx="5641383" cy="1450848"/>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3674215" y="3340608"/>
            <a:ext cx="5641383" cy="1450848"/>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3674215" y="5145024"/>
            <a:ext cx="5641383" cy="1450848"/>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3674215" y="6937248"/>
            <a:ext cx="5641383" cy="1450848"/>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9917129" y="1536192"/>
            <a:ext cx="5641383" cy="1450848"/>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9917129" y="3340608"/>
            <a:ext cx="5641383" cy="1450848"/>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9917129" y="5145024"/>
            <a:ext cx="5641383" cy="1450848"/>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9917129" y="6937248"/>
            <a:ext cx="5641383" cy="1450848"/>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057261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1414410" y="1719072"/>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8827870" y="1719072"/>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1414410" y="3157728"/>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8827870" y="3157728"/>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1414410" y="4608576"/>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1414410" y="6047232"/>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1414410" y="7485888"/>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8827870" y="4608576"/>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8827870" y="6047232"/>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8827870" y="7485888"/>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62871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1414410" y="1719072"/>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9136765" y="1719072"/>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1414410" y="3157728"/>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9136765" y="3157728"/>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1414410" y="4608576"/>
            <a:ext cx="6421747" cy="999744"/>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65693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438321" y="1658112"/>
            <a:ext cx="3641700" cy="280416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699076" y="1658112"/>
            <a:ext cx="3641700" cy="280416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8177567" y="1658112"/>
            <a:ext cx="3641700" cy="280416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11916812" y="1658112"/>
            <a:ext cx="3641700" cy="280416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1870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10x Two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2446940"/>
            <a:ext cx="5943600"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14"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2" hasCustomPrompt="1"/>
          </p:nvPr>
        </p:nvSpPr>
        <p:spPr>
          <a:xfrm>
            <a:off x="8560374" y="2446940"/>
            <a:ext cx="5943600"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51009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699076" y="2438400"/>
            <a:ext cx="3625442" cy="2121408"/>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324518" y="2438400"/>
            <a:ext cx="3625442" cy="2121408"/>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7933703" y="2438400"/>
            <a:ext cx="3625442" cy="2121408"/>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699076" y="6278880"/>
            <a:ext cx="7120824" cy="2121408"/>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8421430" y="6278880"/>
            <a:ext cx="7120824" cy="2121408"/>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11559145" y="2438400"/>
            <a:ext cx="3625442" cy="2121408"/>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3324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8421430" y="1865376"/>
            <a:ext cx="7120824" cy="3011424"/>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8421430" y="5388864"/>
            <a:ext cx="7120824" cy="3011424"/>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75505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699076" y="5693664"/>
            <a:ext cx="4682185" cy="2706624"/>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5795830" y="5693664"/>
            <a:ext cx="4682185" cy="2706624"/>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10892584" y="5693664"/>
            <a:ext cx="4682185" cy="2706624"/>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9908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699076" y="6486144"/>
            <a:ext cx="7120824" cy="145084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8421430" y="6486144"/>
            <a:ext cx="7120824" cy="145084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33294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699076" y="2279904"/>
            <a:ext cx="5397519" cy="5913120"/>
          </a:xfrm>
        </p:spPr>
        <p:txBody>
          <a:bodyPr/>
          <a:lstStyle>
            <a:lvl1pPr marL="0" indent="0">
              <a:lnSpc>
                <a:spcPct val="106000"/>
              </a:lnSpc>
              <a:spcBef>
                <a:spcPts val="1408"/>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7535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699076" y="3864864"/>
            <a:ext cx="7137081" cy="4523232"/>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8421431" y="3864864"/>
            <a:ext cx="7137081" cy="4523232"/>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012172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8421431" y="1536192"/>
            <a:ext cx="7137081" cy="6851904"/>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31352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699076" y="3596640"/>
            <a:ext cx="7120824" cy="4462272"/>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8421430" y="3596640"/>
            <a:ext cx="7120824" cy="4462272"/>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2568699" y="1865377"/>
            <a:ext cx="5234943" cy="779059"/>
          </a:xfrm>
        </p:spPr>
        <p:txBody>
          <a:bodyPr lIns="54864" tIns="54864" rIns="54864" bIns="54864">
            <a:spAutoFit/>
          </a:bodyPr>
          <a:lstStyle>
            <a:lvl1pPr marL="0" indent="0">
              <a:lnSpc>
                <a:spcPct val="110000"/>
              </a:lnSpc>
              <a:spcBef>
                <a:spcPts val="176"/>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10291053" y="1865377"/>
            <a:ext cx="5234943" cy="779059"/>
          </a:xfrm>
        </p:spPr>
        <p:txBody>
          <a:bodyPr lIns="54864" tIns="54864" rIns="54864" bIns="54864">
            <a:spAutoFit/>
          </a:bodyPr>
          <a:lstStyle>
            <a:lvl1pPr marL="0" indent="0">
              <a:lnSpc>
                <a:spcPct val="110000"/>
              </a:lnSpc>
              <a:spcBef>
                <a:spcPts val="176"/>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06353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699076" y="3596640"/>
            <a:ext cx="7120824" cy="1365504"/>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8421430" y="3596640"/>
            <a:ext cx="7120824" cy="1365504"/>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2568699" y="1865378"/>
            <a:ext cx="5234943" cy="745204"/>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10291053" y="1865378"/>
            <a:ext cx="5234943" cy="745204"/>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699076" y="6937248"/>
            <a:ext cx="7120824" cy="1365504"/>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8421430" y="6937248"/>
            <a:ext cx="7120824" cy="1365504"/>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2568699" y="5205985"/>
            <a:ext cx="5234943" cy="745204"/>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10291053" y="5205985"/>
            <a:ext cx="5234943" cy="745204"/>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84566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2389866" y="1463041"/>
            <a:ext cx="5234943" cy="779059"/>
          </a:xfrm>
        </p:spPr>
        <p:txBody>
          <a:bodyPr lIns="54864" tIns="54864" rIns="54864" bIns="54864">
            <a:spAutoFit/>
          </a:bodyPr>
          <a:lstStyle>
            <a:lvl1pPr marL="0" indent="0">
              <a:lnSpc>
                <a:spcPct val="110000"/>
              </a:lnSpc>
              <a:spcBef>
                <a:spcPts val="17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10079705" y="1463041"/>
            <a:ext cx="5234943" cy="779059"/>
          </a:xfrm>
        </p:spPr>
        <p:txBody>
          <a:bodyPr lIns="54864" tIns="54864" rIns="54864" bIns="54864">
            <a:spAutoFit/>
          </a:bodyPr>
          <a:lstStyle>
            <a:lvl1pPr marL="0" indent="0">
              <a:lnSpc>
                <a:spcPct val="110000"/>
              </a:lnSpc>
              <a:spcBef>
                <a:spcPts val="176"/>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2389866" y="3218689"/>
            <a:ext cx="5234943" cy="779059"/>
          </a:xfrm>
        </p:spPr>
        <p:txBody>
          <a:bodyPr lIns="54864" tIns="54864" rIns="54864" bIns="54864">
            <a:spAutoFit/>
          </a:bodyPr>
          <a:lstStyle>
            <a:lvl1pPr marL="0" indent="0">
              <a:lnSpc>
                <a:spcPct val="110000"/>
              </a:lnSpc>
              <a:spcBef>
                <a:spcPts val="176"/>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10095962" y="3218689"/>
            <a:ext cx="5234943" cy="779059"/>
          </a:xfrm>
        </p:spPr>
        <p:txBody>
          <a:bodyPr lIns="54864" tIns="54864" rIns="54864" bIns="54864">
            <a:spAutoFit/>
          </a:bodyPr>
          <a:lstStyle>
            <a:lvl1pPr marL="0" indent="0">
              <a:lnSpc>
                <a:spcPct val="110000"/>
              </a:lnSpc>
              <a:spcBef>
                <a:spcPts val="176"/>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2389866" y="4986529"/>
            <a:ext cx="5234943" cy="779059"/>
          </a:xfrm>
        </p:spPr>
        <p:txBody>
          <a:bodyPr lIns="54864" tIns="54864" rIns="54864" bIns="54864">
            <a:spAutoFit/>
          </a:bodyPr>
          <a:lstStyle>
            <a:lvl1pPr marL="0" indent="0">
              <a:lnSpc>
                <a:spcPct val="110000"/>
              </a:lnSpc>
              <a:spcBef>
                <a:spcPts val="176"/>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10291053" y="4986529"/>
            <a:ext cx="5234943" cy="779059"/>
          </a:xfrm>
        </p:spPr>
        <p:txBody>
          <a:bodyPr lIns="54864" tIns="54864" rIns="54864" bIns="54864">
            <a:spAutoFit/>
          </a:bodyPr>
          <a:lstStyle>
            <a:lvl1pPr marL="0" indent="0">
              <a:lnSpc>
                <a:spcPct val="110000"/>
              </a:lnSpc>
              <a:spcBef>
                <a:spcPts val="176"/>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2389866" y="6742177"/>
            <a:ext cx="5234943" cy="779059"/>
          </a:xfrm>
        </p:spPr>
        <p:txBody>
          <a:bodyPr lIns="54864" tIns="54864" rIns="54864" bIns="54864">
            <a:spAutoFit/>
          </a:bodyPr>
          <a:lstStyle>
            <a:lvl1pPr marL="0" indent="0">
              <a:lnSpc>
                <a:spcPct val="110000"/>
              </a:lnSpc>
              <a:spcBef>
                <a:spcPts val="176"/>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10095962" y="6742177"/>
            <a:ext cx="5234943" cy="779059"/>
          </a:xfrm>
        </p:spPr>
        <p:txBody>
          <a:bodyPr lIns="54864" tIns="54864" rIns="54864" bIns="54864">
            <a:spAutoFit/>
          </a:bodyPr>
          <a:lstStyle>
            <a:lvl1pPr marL="0" indent="0">
              <a:lnSpc>
                <a:spcPct val="110000"/>
              </a:lnSpc>
              <a:spcBef>
                <a:spcPts val="17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6754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10x Three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14"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2" hasCustomPrompt="1"/>
          </p:nvPr>
        </p:nvSpPr>
        <p:spPr>
          <a:xfrm>
            <a:off x="6286500"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3" hasCustomPrompt="1"/>
          </p:nvPr>
        </p:nvSpPr>
        <p:spPr>
          <a:xfrm>
            <a:off x="10517190"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180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699076" y="1865376"/>
            <a:ext cx="7137081" cy="2938272"/>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8421431" y="1865376"/>
            <a:ext cx="7137081" cy="2938272"/>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699076" y="5388864"/>
            <a:ext cx="7137081" cy="2938272"/>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8421431" y="5388864"/>
            <a:ext cx="7137081" cy="2938272"/>
          </a:xfrm>
        </p:spPr>
        <p:txBody>
          <a:bodyPr/>
          <a:lstStyle>
            <a:lvl1pPr marL="0" indent="0">
              <a:lnSpc>
                <a:spcPct val="106000"/>
              </a:lnSpc>
              <a:spcBef>
                <a:spcPts val="1408"/>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665809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363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Text Box 5"/>
          <p:cNvSpPr txBox="1">
            <a:spLocks noChangeArrowheads="1"/>
          </p:cNvSpPr>
          <p:nvPr/>
        </p:nvSpPr>
        <p:spPr bwMode="gray">
          <a:xfrm>
            <a:off x="7940443" y="8882626"/>
            <a:ext cx="376705"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1219170" eaLnBrk="0" hangingPunct="0">
              <a:lnSpc>
                <a:spcPct val="106000"/>
              </a:lnSpc>
              <a:buClr>
                <a:srgbClr val="000000"/>
              </a:buClr>
              <a:buSzPct val="65000"/>
              <a:buFont typeface="Wingdings" pitchFamily="2" charset="2"/>
              <a:buNone/>
              <a:defRPr/>
            </a:pPr>
            <a:r>
              <a:rPr lang="en-US" sz="1200" dirty="0">
                <a:solidFill>
                  <a:srgbClr val="000000"/>
                </a:solidFill>
                <a:cs typeface="Arial" pitchFamily="34" charset="0"/>
              </a:rPr>
              <a:t>- </a:t>
            </a:r>
            <a:fld id="{BDEC687D-EECE-4D34-A7E2-CDB2C9184B18}" type="slidenum">
              <a:rPr lang="en-US" sz="1200">
                <a:solidFill>
                  <a:srgbClr val="000000"/>
                </a:solidFill>
                <a:cs typeface="Arial" pitchFamily="34" charset="0"/>
              </a:rPr>
              <a:pPr algn="ctr" defTabSz="1219170" eaLnBrk="0" hangingPunct="0">
                <a:lnSpc>
                  <a:spcPct val="106000"/>
                </a:lnSpc>
                <a:buClr>
                  <a:srgbClr val="000000"/>
                </a:buClr>
                <a:buSzPct val="65000"/>
                <a:buFont typeface="Wingdings" pitchFamily="2" charset="2"/>
                <a:buNone/>
                <a:defRPr/>
              </a:pPr>
              <a:t>‹#›</a:t>
            </a:fld>
            <a:r>
              <a:rPr lang="en-US" sz="1200" dirty="0">
                <a:solidFill>
                  <a:srgbClr val="000000"/>
                </a:solidFill>
                <a:cs typeface="Arial" pitchFamily="34" charset="0"/>
              </a:rPr>
              <a:t> -</a:t>
            </a:r>
          </a:p>
        </p:txBody>
      </p:sp>
      <p:pic>
        <p:nvPicPr>
          <p:cNvPr id="3" name="Picture 6" descr="DEL_COL"/>
          <p:cNvPicPr>
            <a:picLocks noChangeAspect="1" noChangeArrowheads="1"/>
          </p:cNvPicPr>
          <p:nvPr/>
        </p:nvPicPr>
        <p:blipFill>
          <a:blip r:embed="rId2" cstate="print"/>
          <a:srcRect/>
          <a:stretch>
            <a:fillRect/>
          </a:stretch>
        </p:blipFill>
        <p:spPr bwMode="gray">
          <a:xfrm>
            <a:off x="702803" y="8754533"/>
            <a:ext cx="1227786" cy="186267"/>
          </a:xfrm>
          <a:prstGeom prst="rect">
            <a:avLst/>
          </a:prstGeom>
          <a:noFill/>
          <a:ln w="9525">
            <a:noFill/>
            <a:miter lim="800000"/>
            <a:headEnd/>
            <a:tailEnd/>
          </a:ln>
        </p:spPr>
      </p:pic>
      <p:sp>
        <p:nvSpPr>
          <p:cNvPr id="4"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1219170" eaLnBrk="0" hangingPunct="0">
              <a:lnSpc>
                <a:spcPct val="106000"/>
              </a:lnSpc>
              <a:spcBef>
                <a:spcPct val="50000"/>
              </a:spcBef>
              <a:buSzPct val="100000"/>
              <a:buFont typeface="Wingdings 2" pitchFamily="18" charset="2"/>
              <a:buNone/>
              <a:defRPr/>
            </a:pPr>
            <a:endParaRPr lang="en-US" sz="1467" dirty="0">
              <a:solidFill>
                <a:srgbClr val="000000"/>
              </a:solidFill>
              <a:cs typeface="Arial" pitchFamily="34" charset="0"/>
            </a:endParaRPr>
          </a:p>
        </p:txBody>
      </p:sp>
      <p:pic>
        <p:nvPicPr>
          <p:cNvPr id="5"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
        <p:nvSpPr>
          <p:cNvPr id="6" name="Text Placeholder 97"/>
          <p:cNvSpPr txBox="1">
            <a:spLocks/>
          </p:cNvSpPr>
          <p:nvPr/>
        </p:nvSpPr>
        <p:spPr>
          <a:xfrm>
            <a:off x="1408428" y="1570567"/>
            <a:ext cx="7121161" cy="1365251"/>
          </a:xfrm>
          <a:prstGeom prst="rect">
            <a:avLst/>
          </a:prstGeom>
        </p:spPr>
        <p:txBody>
          <a:bodyPr/>
          <a:lstStyle/>
          <a:p>
            <a:pPr marL="226478" lvl="1" indent="-224361" defTabSz="1219170">
              <a:lnSpc>
                <a:spcPct val="106000"/>
              </a:lnSpc>
              <a:spcBef>
                <a:spcPct val="80000"/>
              </a:spcBef>
              <a:buClr>
                <a:srgbClr val="000000"/>
              </a:buClr>
              <a:buFont typeface="Wingdings 2" pitchFamily="18" charset="2"/>
              <a:buChar char="¡"/>
              <a:defRPr/>
            </a:pPr>
            <a:r>
              <a:rPr lang="en-US" sz="1467" dirty="0">
                <a:solidFill>
                  <a:srgbClr val="000000"/>
                </a:solidFill>
                <a:cs typeface="Arial" charset="0"/>
              </a:rPr>
              <a:t>Bullet</a:t>
            </a:r>
            <a:endParaRPr lang="en-US" sz="1467" dirty="0">
              <a:solidFill>
                <a:srgbClr val="000000"/>
              </a:solidFill>
              <a:cs typeface="Arial" pitchFamily="34" charset="0"/>
            </a:endParaRPr>
          </a:p>
        </p:txBody>
      </p:sp>
    </p:spTree>
    <p:extLst>
      <p:ext uri="{BB962C8B-B14F-4D97-AF65-F5344CB8AC3E}">
        <p14:creationId xmlns:p14="http://schemas.microsoft.com/office/powerpoint/2010/main" val="4234001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3674215" y="1536192"/>
            <a:ext cx="5641383" cy="1450848"/>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3674215" y="3340608"/>
            <a:ext cx="5641383" cy="1450848"/>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3674215" y="5145024"/>
            <a:ext cx="5641383" cy="1450848"/>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3674215" y="6937248"/>
            <a:ext cx="5641383" cy="1450848"/>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9917129" y="1536192"/>
            <a:ext cx="5641383" cy="1450848"/>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9917129" y="3340608"/>
            <a:ext cx="5641383" cy="1450848"/>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9917129" y="5145024"/>
            <a:ext cx="5641383" cy="1450848"/>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9917129" y="6937248"/>
            <a:ext cx="5641383" cy="1450848"/>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7107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3674215" y="1536192"/>
            <a:ext cx="5641383" cy="1450848"/>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3674215" y="3340608"/>
            <a:ext cx="5641383" cy="1450848"/>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3674215" y="5145024"/>
            <a:ext cx="5641383" cy="1450848"/>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9917129" y="1536192"/>
            <a:ext cx="5641383" cy="1450848"/>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9917129" y="3340608"/>
            <a:ext cx="5641383" cy="1450848"/>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9917129" y="5145024"/>
            <a:ext cx="5641383" cy="1450848"/>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92119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3674215" y="1536192"/>
            <a:ext cx="5641383" cy="1450848"/>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3674215" y="3340608"/>
            <a:ext cx="5641383" cy="1450848"/>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9917129" y="1536192"/>
            <a:ext cx="5641383" cy="1450848"/>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9917129" y="3340608"/>
            <a:ext cx="5641383" cy="1450848"/>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969987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3674215" y="1536192"/>
            <a:ext cx="5641383" cy="1450848"/>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9917129" y="1536192"/>
            <a:ext cx="5641383" cy="1450848"/>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627353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3636407" y="1525960"/>
            <a:ext cx="11884297" cy="1450848"/>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3636407" y="3305992"/>
            <a:ext cx="11884297" cy="1450848"/>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4449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3636407" y="1525960"/>
            <a:ext cx="11884297" cy="1450848"/>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3636407" y="3305992"/>
            <a:ext cx="11884297" cy="1450848"/>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3636407" y="5086024"/>
            <a:ext cx="11884297" cy="1450848"/>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0057200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3636407" y="1525960"/>
            <a:ext cx="11884297" cy="1450848"/>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3636407" y="3305992"/>
            <a:ext cx="11884297" cy="1450848"/>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3636407" y="5086024"/>
            <a:ext cx="11884297" cy="1450848"/>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3642708" y="6878248"/>
            <a:ext cx="11884297" cy="1450848"/>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76831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r10x Comparison">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2062697" y="2446940"/>
            <a:ext cx="5950635"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 styles</a:t>
            </a:r>
            <a:endParaRPr lang="en-US" dirty="0"/>
          </a:p>
        </p:txBody>
      </p:sp>
      <p:sp>
        <p:nvSpPr>
          <p:cNvPr id="11" name="Text Placeholder 6"/>
          <p:cNvSpPr>
            <a:spLocks noGrp="1"/>
          </p:cNvSpPr>
          <p:nvPr>
            <p:ph type="body" sz="quarter" idx="13" hasCustomPrompt="1"/>
          </p:nvPr>
        </p:nvSpPr>
        <p:spPr>
          <a:xfrm>
            <a:off x="8560374" y="2446940"/>
            <a:ext cx="5943600"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 styles</a:t>
            </a:r>
            <a:endParaRPr lang="en-US" dirty="0"/>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16"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sz="quarter" idx="10" hasCustomPrompt="1"/>
          </p:nvPr>
        </p:nvSpPr>
        <p:spPr>
          <a:xfrm>
            <a:off x="2055811" y="3129994"/>
            <a:ext cx="5943600" cy="5084965"/>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4" hasCustomPrompt="1"/>
          </p:nvPr>
        </p:nvSpPr>
        <p:spPr>
          <a:xfrm>
            <a:off x="8560374" y="3129994"/>
            <a:ext cx="5943600" cy="5084965"/>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12899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Text Box 5"/>
          <p:cNvSpPr txBox="1">
            <a:spLocks noChangeArrowheads="1"/>
          </p:cNvSpPr>
          <p:nvPr/>
        </p:nvSpPr>
        <p:spPr bwMode="gray">
          <a:xfrm>
            <a:off x="7940443" y="8882626"/>
            <a:ext cx="376705"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1219170" eaLnBrk="0" hangingPunct="0">
              <a:lnSpc>
                <a:spcPct val="106000"/>
              </a:lnSpc>
              <a:buClr>
                <a:srgbClr val="000000"/>
              </a:buClr>
              <a:buSzPct val="65000"/>
              <a:buFont typeface="Wingdings" pitchFamily="2" charset="2"/>
              <a:buNone/>
              <a:defRPr/>
            </a:pPr>
            <a:r>
              <a:rPr lang="en-US" sz="1200" dirty="0">
                <a:solidFill>
                  <a:srgbClr val="000000"/>
                </a:solidFill>
                <a:cs typeface="Arial" pitchFamily="34" charset="0"/>
              </a:rPr>
              <a:t>- </a:t>
            </a:r>
            <a:fld id="{B16B5EAF-7573-42FC-BB9B-726F23CFBFCD}" type="slidenum">
              <a:rPr lang="en-US" sz="1200">
                <a:solidFill>
                  <a:srgbClr val="000000"/>
                </a:solidFill>
                <a:cs typeface="Arial" pitchFamily="34" charset="0"/>
              </a:rPr>
              <a:pPr algn="ctr" defTabSz="1219170" eaLnBrk="0" hangingPunct="0">
                <a:lnSpc>
                  <a:spcPct val="106000"/>
                </a:lnSpc>
                <a:buClr>
                  <a:srgbClr val="000000"/>
                </a:buClr>
                <a:buSzPct val="65000"/>
                <a:buFont typeface="Wingdings" pitchFamily="2" charset="2"/>
                <a:buNone/>
                <a:defRPr/>
              </a:pPr>
              <a:t>‹#›</a:t>
            </a:fld>
            <a:r>
              <a:rPr lang="en-US" sz="1200" dirty="0">
                <a:solidFill>
                  <a:srgbClr val="000000"/>
                </a:solidFill>
                <a:cs typeface="Arial" pitchFamily="34" charset="0"/>
              </a:rPr>
              <a:t> -</a:t>
            </a:r>
          </a:p>
        </p:txBody>
      </p:sp>
      <p:pic>
        <p:nvPicPr>
          <p:cNvPr id="5" name="Picture 6" descr="DEL_COL"/>
          <p:cNvPicPr>
            <a:picLocks noChangeAspect="1" noChangeArrowheads="1"/>
          </p:cNvPicPr>
          <p:nvPr/>
        </p:nvPicPr>
        <p:blipFill>
          <a:blip r:embed="rId2" cstate="print"/>
          <a:srcRect/>
          <a:stretch>
            <a:fillRect/>
          </a:stretch>
        </p:blipFill>
        <p:spPr bwMode="gray">
          <a:xfrm>
            <a:off x="702803" y="8754533"/>
            <a:ext cx="1227786" cy="186267"/>
          </a:xfrm>
          <a:prstGeom prst="rect">
            <a:avLst/>
          </a:prstGeom>
          <a:noFill/>
          <a:ln w="9525">
            <a:noFill/>
            <a:miter lim="800000"/>
            <a:headEnd/>
            <a:tailEnd/>
          </a:ln>
        </p:spPr>
      </p:pic>
      <p:sp>
        <p:nvSpPr>
          <p:cNvPr id="6"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1219170" eaLnBrk="0" hangingPunct="0">
              <a:lnSpc>
                <a:spcPct val="106000"/>
              </a:lnSpc>
              <a:spcBef>
                <a:spcPct val="50000"/>
              </a:spcBef>
              <a:buSzPct val="100000"/>
              <a:buFont typeface="Wingdings 2" pitchFamily="18" charset="2"/>
              <a:buNone/>
              <a:defRPr/>
            </a:pPr>
            <a:endParaRPr lang="en-US" sz="1467" dirty="0">
              <a:solidFill>
                <a:srgbClr val="000000"/>
              </a:solidFill>
              <a:cs typeface="Arial" pitchFamily="34" charset="0"/>
            </a:endParaRPr>
          </a:p>
        </p:txBody>
      </p:sp>
      <p:pic>
        <p:nvPicPr>
          <p:cNvPr id="7"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
        <p:nvSpPr>
          <p:cNvPr id="8" name="TextBox 3"/>
          <p:cNvSpPr txBox="1"/>
          <p:nvPr/>
        </p:nvSpPr>
        <p:spPr>
          <a:xfrm>
            <a:off x="9463837" y="0"/>
            <a:ext cx="6754237" cy="331629"/>
          </a:xfrm>
          <a:prstGeom prst="rect">
            <a:avLst/>
          </a:prstGeom>
        </p:spPr>
        <p:txBody>
          <a:bodyPr>
            <a:spAutoFit/>
          </a:bodyPr>
          <a:lstStyle/>
          <a:p>
            <a:pPr marL="226478" indent="-224361" algn="r" defTabSz="1219170">
              <a:lnSpc>
                <a:spcPct val="106000"/>
              </a:lnSpc>
              <a:spcBef>
                <a:spcPct val="80000"/>
              </a:spcBef>
              <a:buClr>
                <a:srgbClr val="000000"/>
              </a:buClr>
              <a:buFont typeface="Wingdings 2" pitchFamily="18" charset="2"/>
              <a:buNone/>
              <a:defRPr/>
            </a:pPr>
            <a:r>
              <a:rPr lang="en-US" sz="1467" b="1" u="sng" dirty="0">
                <a:solidFill>
                  <a:srgbClr val="FF0000"/>
                </a:solidFill>
                <a:cs typeface="Arial" charset="0"/>
              </a:rPr>
              <a:t>DRAFT – EXAMPLE FOR DISCUSSION ONLY</a:t>
            </a:r>
          </a:p>
        </p:txBody>
      </p:sp>
      <p:sp>
        <p:nvSpPr>
          <p:cNvPr id="2" name="Title 1"/>
          <p:cNvSpPr>
            <a:spLocks noGrp="1"/>
          </p:cNvSpPr>
          <p:nvPr>
            <p:ph type="title"/>
          </p:nvPr>
        </p:nvSpPr>
        <p:spPr>
          <a:xfrm>
            <a:off x="714095" y="682861"/>
            <a:ext cx="14837871" cy="347959"/>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05625" y="1538817"/>
            <a:ext cx="7126810" cy="6847416"/>
          </a:xfrm>
        </p:spPr>
        <p:txBody>
          <a:body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2874412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1_Text Slide with Kicker">
    <p:spTree>
      <p:nvGrpSpPr>
        <p:cNvPr id="1" name=""/>
        <p:cNvGrpSpPr/>
        <p:nvPr/>
      </p:nvGrpSpPr>
      <p:grpSpPr>
        <a:xfrm>
          <a:off x="0" y="0"/>
          <a:ext cx="0" cy="0"/>
          <a:chOff x="0" y="0"/>
          <a:chExt cx="0" cy="0"/>
        </a:xfrm>
      </p:grpSpPr>
      <p:sp>
        <p:nvSpPr>
          <p:cNvPr id="5" name="Text Box 5"/>
          <p:cNvSpPr txBox="1">
            <a:spLocks noChangeArrowheads="1"/>
          </p:cNvSpPr>
          <p:nvPr/>
        </p:nvSpPr>
        <p:spPr bwMode="gray">
          <a:xfrm>
            <a:off x="7940443" y="8882626"/>
            <a:ext cx="376705"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1219170" eaLnBrk="0" hangingPunct="0">
              <a:lnSpc>
                <a:spcPct val="106000"/>
              </a:lnSpc>
              <a:buClr>
                <a:srgbClr val="000000"/>
              </a:buClr>
              <a:buSzPct val="65000"/>
              <a:buFont typeface="Wingdings" pitchFamily="2" charset="2"/>
              <a:buNone/>
              <a:defRPr/>
            </a:pPr>
            <a:r>
              <a:rPr lang="en-US" sz="1200" dirty="0">
                <a:solidFill>
                  <a:srgbClr val="000000"/>
                </a:solidFill>
                <a:cs typeface="Arial" pitchFamily="34" charset="0"/>
              </a:rPr>
              <a:t>- </a:t>
            </a:r>
            <a:fld id="{091CA1ED-3193-4D30-8934-632AC7E51D85}" type="slidenum">
              <a:rPr lang="en-US" sz="1200">
                <a:solidFill>
                  <a:srgbClr val="000000"/>
                </a:solidFill>
                <a:cs typeface="Arial" pitchFamily="34" charset="0"/>
              </a:rPr>
              <a:pPr algn="ctr" defTabSz="1219170" eaLnBrk="0" hangingPunct="0">
                <a:lnSpc>
                  <a:spcPct val="106000"/>
                </a:lnSpc>
                <a:buClr>
                  <a:srgbClr val="000000"/>
                </a:buClr>
                <a:buSzPct val="65000"/>
                <a:buFont typeface="Wingdings" pitchFamily="2" charset="2"/>
                <a:buNone/>
                <a:defRPr/>
              </a:pPr>
              <a:t>‹#›</a:t>
            </a:fld>
            <a:r>
              <a:rPr lang="en-US" sz="1200" dirty="0">
                <a:solidFill>
                  <a:srgbClr val="000000"/>
                </a:solidFill>
                <a:cs typeface="Arial" pitchFamily="34" charset="0"/>
              </a:rPr>
              <a:t> -</a:t>
            </a:r>
          </a:p>
        </p:txBody>
      </p:sp>
      <p:sp>
        <p:nvSpPr>
          <p:cNvPr id="6"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1219170" eaLnBrk="0" hangingPunct="0">
              <a:lnSpc>
                <a:spcPct val="106000"/>
              </a:lnSpc>
              <a:spcBef>
                <a:spcPct val="50000"/>
              </a:spcBef>
              <a:buSzPct val="100000"/>
              <a:buFont typeface="Wingdings 2" pitchFamily="18" charset="2"/>
              <a:buNone/>
              <a:defRPr/>
            </a:pPr>
            <a:endParaRPr lang="en-US" sz="1467" dirty="0">
              <a:solidFill>
                <a:srgbClr val="000000"/>
              </a:solidFill>
              <a:cs typeface="Arial" pitchFamily="34" charset="0"/>
            </a:endParaRPr>
          </a:p>
        </p:txBody>
      </p:sp>
      <p:sp>
        <p:nvSpPr>
          <p:cNvPr id="7" name="Rectangle 7"/>
          <p:cNvSpPr>
            <a:spLocks noChangeArrowheads="1"/>
          </p:cNvSpPr>
          <p:nvPr/>
        </p:nvSpPr>
        <p:spPr bwMode="gray">
          <a:xfrm>
            <a:off x="697159" y="1538817"/>
            <a:ext cx="7138096" cy="6847416"/>
          </a:xfrm>
          <a:prstGeom prst="rect">
            <a:avLst/>
          </a:prstGeom>
          <a:noFill/>
          <a:ln w="9525" algn="ctr">
            <a:noFill/>
            <a:miter lim="800000"/>
            <a:headEnd/>
            <a:tailEnd/>
          </a:ln>
          <a:effectLst/>
        </p:spPr>
        <p:txBody>
          <a:bodyPr lIns="0" tIns="0" rIns="0" bIns="0"/>
          <a:lstStyle/>
          <a:p>
            <a:pPr defTabSz="1219170">
              <a:lnSpc>
                <a:spcPct val="106000"/>
              </a:lnSpc>
              <a:spcBef>
                <a:spcPct val="80000"/>
              </a:spcBef>
              <a:buClr>
                <a:srgbClr val="000000"/>
              </a:buClr>
              <a:buSzPct val="80000"/>
              <a:buFont typeface="Wingdings" pitchFamily="2" charset="2"/>
              <a:buNone/>
              <a:defRPr/>
            </a:pPr>
            <a:endParaRPr lang="en-US" sz="1333" dirty="0">
              <a:solidFill>
                <a:srgbClr val="000000"/>
              </a:solidFill>
              <a:cs typeface="Arial" pitchFamily="34" charset="0"/>
            </a:endParaRPr>
          </a:p>
        </p:txBody>
      </p:sp>
      <p:sp>
        <p:nvSpPr>
          <p:cNvPr id="8" name="Rectangle 10"/>
          <p:cNvSpPr/>
          <p:nvPr/>
        </p:nvSpPr>
        <p:spPr>
          <a:xfrm>
            <a:off x="13164131" y="8854017"/>
            <a:ext cx="2257349" cy="272960"/>
          </a:xfrm>
          <a:prstGeom prst="rect">
            <a:avLst/>
          </a:prstGeom>
        </p:spPr>
        <p:txBody>
          <a:bodyPr wrap="none">
            <a:spAutoFit/>
          </a:bodyPr>
          <a:lstStyle/>
          <a:p>
            <a:pPr defTabSz="1219170" eaLnBrk="0" hangingPunct="0">
              <a:lnSpc>
                <a:spcPct val="110000"/>
              </a:lnSpc>
              <a:defRPr/>
            </a:pPr>
            <a:r>
              <a:rPr lang="en-GB" sz="1067" dirty="0">
                <a:solidFill>
                  <a:srgbClr val="000000"/>
                </a:solidFill>
                <a:cs typeface="Arial" charset="0"/>
              </a:rPr>
              <a:t>© 2011 Deloitte Development LLC</a:t>
            </a:r>
          </a:p>
        </p:txBody>
      </p:sp>
      <p:sp>
        <p:nvSpPr>
          <p:cNvPr id="10" name="Text Box 50"/>
          <p:cNvSpPr txBox="1">
            <a:spLocks noChangeArrowheads="1"/>
          </p:cNvSpPr>
          <p:nvPr/>
        </p:nvSpPr>
        <p:spPr bwMode="gray">
          <a:xfrm>
            <a:off x="0" y="8726661"/>
            <a:ext cx="6503035" cy="481198"/>
          </a:xfrm>
          <a:prstGeom prst="rect">
            <a:avLst/>
          </a:prstGeom>
          <a:noFill/>
          <a:ln w="19050" algn="ctr">
            <a:noFill/>
            <a:miter lim="800000"/>
            <a:headEnd/>
            <a:tailEnd/>
          </a:ln>
          <a:effectLst/>
        </p:spPr>
        <p:txBody>
          <a:bodyPr lIns="96000" tIns="96000" rIns="96000" bIns="96000" anchor="ctr">
            <a:spAutoFit/>
          </a:bodyPr>
          <a:lstStyle/>
          <a:p>
            <a:pPr defTabSz="1219170">
              <a:defRPr/>
            </a:pPr>
            <a:r>
              <a:rPr lang="en-US" sz="1867" b="1" dirty="0">
                <a:solidFill>
                  <a:srgbClr val="C00000"/>
                </a:solidFill>
                <a:cs typeface="Arial" pitchFamily="34" charset="0"/>
              </a:rPr>
              <a:t>DRAFT – FOR DISCUSSION ONLY</a:t>
            </a:r>
          </a:p>
        </p:txBody>
      </p:sp>
      <p:sp>
        <p:nvSpPr>
          <p:cNvPr id="14" name="Text Placeholder 13"/>
          <p:cNvSpPr>
            <a:spLocks noGrp="1"/>
          </p:cNvSpPr>
          <p:nvPr>
            <p:ph type="body" sz="quarter" idx="10"/>
          </p:nvPr>
        </p:nvSpPr>
        <p:spPr>
          <a:xfrm>
            <a:off x="699076" y="1536192"/>
            <a:ext cx="7137081" cy="6851904"/>
          </a:xfrm>
          <a:prstGeom prst="rect">
            <a:avLst/>
          </a:prstGeo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8421431" y="1536192"/>
            <a:ext cx="7137081" cy="6851904"/>
          </a:xfrm>
          <a:prstGeom prst="rect">
            <a:avLst/>
          </a:prstGeom>
        </p:spPr>
        <p:txBody>
          <a:bodyPr/>
          <a:lstStyle>
            <a:lvl1pPr>
              <a:buNone/>
              <a:defRPr/>
            </a:lvl1pPr>
          </a:lstStyle>
          <a:p>
            <a:pPr lvl="0"/>
            <a:r>
              <a:rPr lang="en-US" smtClean="0"/>
              <a:t>Click to edit Master text styles</a:t>
            </a:r>
          </a:p>
        </p:txBody>
      </p:sp>
      <p:sp>
        <p:nvSpPr>
          <p:cNvPr id="9" name="Title 1"/>
          <p:cNvSpPr>
            <a:spLocks noGrp="1"/>
          </p:cNvSpPr>
          <p:nvPr>
            <p:ph type="title"/>
          </p:nvPr>
        </p:nvSpPr>
        <p:spPr>
          <a:xfrm>
            <a:off x="714095" y="682861"/>
            <a:ext cx="14837871" cy="34795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56937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4452685"/>
            <a:ext cx="13818950" cy="347916"/>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638" y="5181600"/>
            <a:ext cx="11380312" cy="23368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7312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4094" y="683684"/>
            <a:ext cx="14837871" cy="347133"/>
          </a:xfrm>
        </p:spPr>
        <p:txBody>
          <a:bodyPr/>
          <a:lstStyle/>
          <a:p>
            <a:r>
              <a:rPr lang="en-US" smtClean="0"/>
              <a:t>Click to edit Master title style</a:t>
            </a:r>
            <a:endParaRPr lang="en-US"/>
          </a:p>
        </p:txBody>
      </p:sp>
      <p:sp>
        <p:nvSpPr>
          <p:cNvPr id="3" name="Content Placeholder 2"/>
          <p:cNvSpPr>
            <a:spLocks noGrp="1"/>
          </p:cNvSpPr>
          <p:nvPr>
            <p:ph idx="1"/>
          </p:nvPr>
        </p:nvSpPr>
        <p:spPr>
          <a:xfrm>
            <a:off x="705625" y="1538817"/>
            <a:ext cx="7138098" cy="68474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62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1041505" y="1032933"/>
            <a:ext cx="14174585" cy="6394451"/>
          </a:xfrm>
          <a:prstGeom prst="rect">
            <a:avLst/>
          </a:prstGeom>
          <a:solidFill>
            <a:schemeClr val="bg1"/>
          </a:solidFill>
          <a:ln w="12700" algn="ctr">
            <a:solidFill>
              <a:schemeClr val="accent1"/>
            </a:solidFill>
            <a:miter lim="800000"/>
            <a:headEnd/>
            <a:tailEnd/>
          </a:ln>
          <a:effectLst/>
        </p:spPr>
        <p:txBody>
          <a:bodyPr lIns="119983" tIns="119983" rIns="119983" bIns="119983" anchor="ctr"/>
          <a:lstStyle/>
          <a:p>
            <a:pPr marL="158724" indent="-158724" defTabSz="1218995" eaLnBrk="0" fontAlgn="base" hangingPunct="0">
              <a:spcBef>
                <a:spcPct val="50000"/>
              </a:spcBef>
              <a:spcAft>
                <a:spcPct val="0"/>
              </a:spcAft>
              <a:defRPr/>
            </a:pPr>
            <a:endParaRPr lang="en-GB" sz="1467" b="1" dirty="0">
              <a:solidFill>
                <a:srgbClr val="000000"/>
              </a:solidFill>
              <a:ea typeface="ＭＳ Ｐゴシック" pitchFamily="-109" charset="-128"/>
              <a:cs typeface="Arial" charset="0"/>
            </a:endParaRPr>
          </a:p>
        </p:txBody>
      </p:sp>
      <p:sp>
        <p:nvSpPr>
          <p:cNvPr id="3700740" name="Rectangle 4"/>
          <p:cNvSpPr>
            <a:spLocks noGrp="1" noChangeArrowheads="1"/>
          </p:cNvSpPr>
          <p:nvPr>
            <p:ph type="subTitle" sz="quarter" idx="1"/>
          </p:nvPr>
        </p:nvSpPr>
        <p:spPr>
          <a:xfrm>
            <a:off x="1586245" y="4536019"/>
            <a:ext cx="11704900" cy="586316"/>
          </a:xfrm>
          <a:ln/>
        </p:spPr>
        <p:txBody>
          <a:bodyPr/>
          <a:lstStyle>
            <a:lvl1pPr>
              <a:lnSpc>
                <a:spcPts val="2133"/>
              </a:lnSpc>
              <a:spcBef>
                <a:spcPct val="15000"/>
              </a:spcBef>
              <a:buClrTx/>
              <a:buNone/>
              <a:defRPr sz="1867" b="1"/>
            </a:lvl1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1593244" y="3438144"/>
            <a:ext cx="11705463" cy="585216"/>
          </a:xfrm>
        </p:spPr>
        <p:txBody>
          <a:bodyPr anchor="b"/>
          <a:lstStyle>
            <a:lvl1pPr>
              <a:buNone/>
              <a:defRPr sz="2400" b="1">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266251069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697161" y="1538819"/>
            <a:ext cx="7138096" cy="6847416"/>
          </a:xfrm>
          <a:prstGeom prst="rect">
            <a:avLst/>
          </a:prstGeom>
          <a:noFill/>
          <a:ln w="9525" algn="ctr">
            <a:noFill/>
            <a:miter lim="800000"/>
            <a:headEnd/>
            <a:tailEnd/>
          </a:ln>
          <a:effectLst/>
        </p:spPr>
        <p:txBody>
          <a:bodyPr lIns="0" tIns="0" rIns="0" bIns="0"/>
          <a:lstStyle/>
          <a:p>
            <a:pPr defTabSz="1218995" fontAlgn="base">
              <a:lnSpc>
                <a:spcPct val="106000"/>
              </a:lnSpc>
              <a:spcBef>
                <a:spcPct val="80000"/>
              </a:spcBef>
              <a:spcAft>
                <a:spcPct val="0"/>
              </a:spcAft>
              <a:buClr>
                <a:srgbClr val="000000"/>
              </a:buClr>
              <a:buSzPct val="80000"/>
              <a:buFont typeface="Wingdings" pitchFamily="2" charset="2"/>
              <a:buNone/>
              <a:defRPr/>
            </a:pPr>
            <a:endParaRPr lang="en-US" sz="1333" dirty="0">
              <a:solidFill>
                <a:srgbClr val="000000"/>
              </a:solidFill>
              <a:ea typeface="ＭＳ Ｐゴシック" pitchFamily="-109" charset="-128"/>
              <a:cs typeface="Arial" charset="0"/>
            </a:endParaRPr>
          </a:p>
        </p:txBody>
      </p:sp>
      <p:sp>
        <p:nvSpPr>
          <p:cNvPr id="20" name="Text Placeholder 19"/>
          <p:cNvSpPr>
            <a:spLocks noGrp="1"/>
          </p:cNvSpPr>
          <p:nvPr>
            <p:ph type="body" sz="quarter" idx="12"/>
          </p:nvPr>
        </p:nvSpPr>
        <p:spPr>
          <a:xfrm>
            <a:off x="699076" y="341376"/>
            <a:ext cx="14843178" cy="694944"/>
          </a:xfrm>
          <a:noFill/>
        </p:spPr>
        <p:txBody>
          <a:bodyPr anchor="b"/>
          <a:lstStyle>
            <a:lvl1pPr>
              <a:spcBef>
                <a:spcPts val="0"/>
              </a:spcBef>
              <a:buNone/>
              <a:defRPr sz="2133" b="1">
                <a:latin typeface="+mj-lt"/>
              </a:defRPr>
            </a:lvl1pPr>
          </a:lstStyle>
          <a:p>
            <a:pPr lvl="0"/>
            <a:r>
              <a:rPr lang="en-US" dirty="0" smtClean="0"/>
              <a:t>Click to edit Master text styles</a:t>
            </a:r>
          </a:p>
        </p:txBody>
      </p:sp>
      <p:sp>
        <p:nvSpPr>
          <p:cNvPr id="7" name="Content Placeholder 6"/>
          <p:cNvSpPr>
            <a:spLocks noGrp="1"/>
          </p:cNvSpPr>
          <p:nvPr>
            <p:ph sz="quarter" idx="13"/>
          </p:nvPr>
        </p:nvSpPr>
        <p:spPr>
          <a:xfrm>
            <a:off x="728785" y="1538561"/>
            <a:ext cx="14799492" cy="68477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4798109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609585" eaLnBrk="0" fontAlgn="base" hangingPunct="0">
              <a:lnSpc>
                <a:spcPct val="106000"/>
              </a:lnSpc>
              <a:spcBef>
                <a:spcPct val="50000"/>
              </a:spcBef>
              <a:spcAft>
                <a:spcPct val="0"/>
              </a:spcAft>
              <a:buSzPct val="100000"/>
              <a:buFont typeface="Wingdings 2" pitchFamily="18" charset="2"/>
              <a:buNone/>
              <a:defRPr/>
            </a:pPr>
            <a:endParaRPr lang="en-US" sz="1467" dirty="0">
              <a:solidFill>
                <a:srgbClr val="000000"/>
              </a:solidFill>
              <a:ea typeface="ＭＳ Ｐゴシック" pitchFamily="-109" charset="-128"/>
              <a:cs typeface="Arial" pitchFamily="34" charset="0"/>
            </a:endParaRPr>
          </a:p>
        </p:txBody>
      </p:sp>
      <p:sp>
        <p:nvSpPr>
          <p:cNvPr id="2" name="Title 1"/>
          <p:cNvSpPr>
            <a:spLocks noGrp="1"/>
          </p:cNvSpPr>
          <p:nvPr>
            <p:ph type="title"/>
          </p:nvPr>
        </p:nvSpPr>
        <p:spPr>
          <a:xfrm>
            <a:off x="699077" y="685801"/>
            <a:ext cx="14837871" cy="345017"/>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699076" y="1536192"/>
            <a:ext cx="7137081" cy="6851904"/>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Text Box 5"/>
          <p:cNvSpPr txBox="1">
            <a:spLocks noChangeArrowheads="1"/>
          </p:cNvSpPr>
          <p:nvPr/>
        </p:nvSpPr>
        <p:spPr bwMode="gray">
          <a:xfrm>
            <a:off x="7940442" y="8882626"/>
            <a:ext cx="376705"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609585"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ea typeface="ＭＳ Ｐゴシック" pitchFamily="-109" charset="-128"/>
                <a:cs typeface="Arial" pitchFamily="34" charset="0"/>
              </a:rPr>
              <a:t>- </a:t>
            </a:r>
            <a:fld id="{92CE37E0-5152-4934-989C-B055E89294F3}" type="slidenum">
              <a:rPr lang="en-US" sz="1200">
                <a:solidFill>
                  <a:srgbClr val="000000"/>
                </a:solidFill>
                <a:ea typeface="ＭＳ Ｐゴシック" pitchFamily="-109" charset="-128"/>
                <a:cs typeface="Arial" pitchFamily="34" charset="0"/>
              </a:rPr>
              <a:pPr algn="ctr" defTabSz="609585"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ea typeface="ＭＳ Ｐゴシック" pitchFamily="-109" charset="-128"/>
                <a:cs typeface="Arial" pitchFamily="34" charset="0"/>
              </a:rPr>
              <a:t> -</a:t>
            </a:r>
          </a:p>
        </p:txBody>
      </p:sp>
      <p:pic>
        <p:nvPicPr>
          <p:cNvPr id="6" name="Picture 6" descr="DEL_COL"/>
          <p:cNvPicPr>
            <a:picLocks noChangeAspect="1" noChangeArrowheads="1"/>
          </p:cNvPicPr>
          <p:nvPr/>
        </p:nvPicPr>
        <p:blipFill>
          <a:blip r:embed="rId2" cstate="print"/>
          <a:srcRect/>
          <a:stretch>
            <a:fillRect/>
          </a:stretch>
        </p:blipFill>
        <p:spPr bwMode="gray">
          <a:xfrm>
            <a:off x="702803" y="8860367"/>
            <a:ext cx="1227786" cy="186267"/>
          </a:xfrm>
          <a:prstGeom prst="rect">
            <a:avLst/>
          </a:prstGeom>
          <a:noFill/>
          <a:ln w="9525">
            <a:noFill/>
            <a:miter lim="800000"/>
            <a:headEnd/>
            <a:tailEnd/>
          </a:ln>
        </p:spPr>
      </p:pic>
      <p:pic>
        <p:nvPicPr>
          <p:cNvPr id="7" name="Picture 8" descr="C:\Users\erosenblum\Documents\Bon Secours\Samples and Templates\Templates and Graphics\Bon Secours Logo.jpg"/>
          <p:cNvPicPr>
            <a:picLocks noChangeAspect="1" noChangeArrowheads="1"/>
          </p:cNvPicPr>
          <p:nvPr/>
        </p:nvPicPr>
        <p:blipFill>
          <a:blip r:embed="rId3" cstate="print"/>
          <a:srcRect/>
          <a:stretch>
            <a:fillRect/>
          </a:stretch>
        </p:blipFill>
        <p:spPr bwMode="auto">
          <a:xfrm>
            <a:off x="13308079" y="8498417"/>
            <a:ext cx="2243885" cy="548216"/>
          </a:xfrm>
          <a:prstGeom prst="rect">
            <a:avLst/>
          </a:prstGeom>
          <a:noFill/>
          <a:ln w="9525">
            <a:noFill/>
            <a:miter lim="800000"/>
            <a:headEnd/>
            <a:tailEnd/>
          </a:ln>
        </p:spPr>
      </p:pic>
    </p:spTree>
    <p:extLst>
      <p:ext uri="{BB962C8B-B14F-4D97-AF65-F5344CB8AC3E}">
        <p14:creationId xmlns:p14="http://schemas.microsoft.com/office/powerpoint/2010/main" val="2576018194"/>
      </p:ext>
    </p:extLst>
  </p:cSld>
  <p:clrMapOvr>
    <a:masterClrMapping/>
  </p:clrMapOvr>
  <p:transition/>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descr="logo 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299926"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nInova_OpenPlus for 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1818" y="3268133"/>
            <a:ext cx="2579763" cy="303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smtClean="0"/>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11CB58CD-6F6F-40E5-99E5-46C98148FB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2702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3FCC43-6EA3-4186-ABFD-71AFDCF3FC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5347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7"/>
            <a:ext cx="13818950" cy="1816100"/>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1284237" y="3875618"/>
            <a:ext cx="13818950" cy="200024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C9425A-3B79-4C49-BA2A-91777633AA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33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10x Three Comparison">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14"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2" hasCustomPrompt="1"/>
          </p:nvPr>
        </p:nvSpPr>
        <p:spPr>
          <a:xfrm>
            <a:off x="6286500"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3" hasCustomPrompt="1"/>
          </p:nvPr>
        </p:nvSpPr>
        <p:spPr>
          <a:xfrm>
            <a:off x="10517190"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4" hasCustomPrompt="1"/>
          </p:nvPr>
        </p:nvSpPr>
        <p:spPr>
          <a:xfrm>
            <a:off x="2062697"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a:t>
            </a:r>
            <a:endParaRPr lang="en-US" dirty="0"/>
          </a:p>
        </p:txBody>
      </p:sp>
      <p:sp>
        <p:nvSpPr>
          <p:cNvPr id="9" name="Text Placeholder 6"/>
          <p:cNvSpPr>
            <a:spLocks noGrp="1"/>
          </p:cNvSpPr>
          <p:nvPr>
            <p:ph type="body" sz="quarter" idx="15" hasCustomPrompt="1"/>
          </p:nvPr>
        </p:nvSpPr>
        <p:spPr>
          <a:xfrm>
            <a:off x="6289943"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a:t>
            </a:r>
            <a:endParaRPr lang="en-US" dirty="0"/>
          </a:p>
        </p:txBody>
      </p:sp>
      <p:sp>
        <p:nvSpPr>
          <p:cNvPr id="10" name="Text Placeholder 6"/>
          <p:cNvSpPr>
            <a:spLocks noGrp="1"/>
          </p:cNvSpPr>
          <p:nvPr>
            <p:ph type="body" sz="quarter" idx="16" hasCustomPrompt="1"/>
          </p:nvPr>
        </p:nvSpPr>
        <p:spPr>
          <a:xfrm>
            <a:off x="10517190"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smtClean="0"/>
              <a:t>Click to edit text</a:t>
            </a:r>
            <a:endParaRPr lang="en-US" dirty="0"/>
          </a:p>
        </p:txBody>
      </p:sp>
    </p:spTree>
    <p:extLst>
      <p:ext uri="{BB962C8B-B14F-4D97-AF65-F5344CB8AC3E}">
        <p14:creationId xmlns:p14="http://schemas.microsoft.com/office/powerpoint/2010/main" val="20155335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79" y="2133601"/>
            <a:ext cx="71804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64274" y="2133601"/>
            <a:ext cx="71804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060F1C-3E5F-4AAD-8CC4-D199F7FF91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66332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80" y="366184"/>
            <a:ext cx="14631829"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79" y="2046817"/>
            <a:ext cx="7183258"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12879" y="2899833"/>
            <a:ext cx="7183258"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630" y="2046817"/>
            <a:ext cx="718608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8258630" y="2899833"/>
            <a:ext cx="718608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1992708-84F5-470E-9E8E-E743B56451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46913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4E47B0D-7A84-4F3A-A68B-A879127FA4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1265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B321F63-9505-4F2B-B66A-8271FC9AD4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0937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81" y="364067"/>
            <a:ext cx="5348634" cy="1549400"/>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6356265" y="364067"/>
            <a:ext cx="9088443"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81" y="1913467"/>
            <a:ext cx="5348634"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3E608D3-83C2-4452-8E73-E2CFB5F27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933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6400800"/>
            <a:ext cx="9754553" cy="755651"/>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3186601" y="817033"/>
            <a:ext cx="9754553"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Text Placeholder 3"/>
          <p:cNvSpPr>
            <a:spLocks noGrp="1"/>
          </p:cNvSpPr>
          <p:nvPr>
            <p:ph type="body" sz="half" idx="2"/>
          </p:nvPr>
        </p:nvSpPr>
        <p:spPr>
          <a:xfrm>
            <a:off x="3186601" y="7156451"/>
            <a:ext cx="9754553"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46BE873-09E2-4BE1-B249-405438C502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8486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D9EC7D-F759-42DB-9123-505BC17953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43818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2881" y="1"/>
            <a:ext cx="3691827" cy="8168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7400" y="1"/>
            <a:ext cx="10804522" cy="8168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EFCD319-0B8D-4D9F-A72B-67394363B1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3904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10x Logo Only">
    <p:spTree>
      <p:nvGrpSpPr>
        <p:cNvPr id="1" name=""/>
        <p:cNvGrpSpPr/>
        <p:nvPr/>
      </p:nvGrpSpPr>
      <p:grpSpPr>
        <a:xfrm>
          <a:off x="0" y="0"/>
          <a:ext cx="0" cy="0"/>
          <a:chOff x="0" y="0"/>
          <a:chExt cx="0" cy="0"/>
        </a:xfrm>
      </p:grpSpPr>
      <p:sp>
        <p:nvSpPr>
          <p:cNvPr id="4" name="Rectangle 3"/>
          <p:cNvSpPr/>
          <p:nvPr userDrawn="1"/>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0284" y="18300"/>
            <a:ext cx="9144000" cy="9144000"/>
          </a:xfrm>
          <a:prstGeom prst="rect">
            <a:avLst/>
          </a:prstGeom>
        </p:spPr>
      </p:pic>
    </p:spTree>
    <p:extLst>
      <p:ext uri="{BB962C8B-B14F-4D97-AF65-F5344CB8AC3E}">
        <p14:creationId xmlns:p14="http://schemas.microsoft.com/office/powerpoint/2010/main" val="36293667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Infor10x Logo Only">
    <p:spTree>
      <p:nvGrpSpPr>
        <p:cNvPr id="1" name=""/>
        <p:cNvGrpSpPr/>
        <p:nvPr/>
      </p:nvGrpSpPr>
      <p:grpSpPr>
        <a:xfrm>
          <a:off x="0" y="0"/>
          <a:ext cx="0" cy="0"/>
          <a:chOff x="0" y="0"/>
          <a:chExt cx="0" cy="0"/>
        </a:xfrm>
      </p:grpSpPr>
      <p:sp>
        <p:nvSpPr>
          <p:cNvPr id="4" name="Rectangle 3"/>
          <p:cNvSpPr/>
          <p:nvPr userDrawn="1"/>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47" b="1047"/>
          <a:stretch/>
        </p:blipFill>
        <p:spPr>
          <a:xfrm>
            <a:off x="794" y="0"/>
            <a:ext cx="16256000" cy="9144000"/>
          </a:xfrm>
          <a:prstGeom prst="rect">
            <a:avLst/>
          </a:prstGeom>
        </p:spPr>
      </p:pic>
    </p:spTree>
    <p:extLst>
      <p:ext uri="{BB962C8B-B14F-4D97-AF65-F5344CB8AC3E}">
        <p14:creationId xmlns:p14="http://schemas.microsoft.com/office/powerpoint/2010/main" val="39270545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r10x Title Only">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pic>
        <p:nvPicPr>
          <p:cNvPr id="11" name="Picture 2" descr="\\psf\Home\Desktop\Infor_TMLogo_RGB_0805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1084" y="1536200"/>
            <a:ext cx="721955" cy="65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9403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Infor10x Cov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 y="0"/>
            <a:ext cx="16255994" cy="9143996"/>
          </a:xfrm>
          <a:prstGeom prst="rect">
            <a:avLst/>
          </a:prstGeom>
        </p:spPr>
      </p:pic>
      <p:sp>
        <p:nvSpPr>
          <p:cNvPr id="2" name="Title 1"/>
          <p:cNvSpPr>
            <a:spLocks noGrp="1"/>
          </p:cNvSpPr>
          <p:nvPr>
            <p:ph type="title"/>
          </p:nvPr>
        </p:nvSpPr>
        <p:spPr>
          <a:xfrm>
            <a:off x="1784472" y="6153940"/>
            <a:ext cx="10169930" cy="1062529"/>
          </a:xfrm>
        </p:spPr>
        <p:txBody>
          <a:bodyPr anchor="b"/>
          <a:lstStyle>
            <a:lvl1pPr algn="l">
              <a:defRPr>
                <a:solidFill>
                  <a:schemeClr val="bg2">
                    <a:lumMod val="25000"/>
                  </a:schemeClr>
                </a:solidFill>
                <a:latin typeface="+mj-lt"/>
              </a:defRPr>
            </a:lvl1pPr>
          </a:lstStyle>
          <a:p>
            <a:endParaRPr lang="en-US" dirty="0"/>
          </a:p>
        </p:txBody>
      </p:sp>
      <p:sp>
        <p:nvSpPr>
          <p:cNvPr id="11" name="Subtitle 2"/>
          <p:cNvSpPr>
            <a:spLocks noGrp="1"/>
          </p:cNvSpPr>
          <p:nvPr>
            <p:ph type="subTitle" idx="1"/>
          </p:nvPr>
        </p:nvSpPr>
        <p:spPr>
          <a:xfrm>
            <a:off x="1784471" y="7368260"/>
            <a:ext cx="10169931" cy="1114214"/>
          </a:xfrm>
        </p:spPr>
        <p:txBody>
          <a:bodyPr/>
          <a:lstStyle>
            <a:lvl1pPr marL="0" indent="0" algn="l">
              <a:buNone/>
              <a:defRPr sz="2800" baseline="0">
                <a:solidFill>
                  <a:schemeClr val="bg2">
                    <a:lumMod val="25000"/>
                  </a:schemeClr>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3072785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Infor10x Section Divider">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9" name="Picture 8"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
        <p:nvSpPr>
          <p:cNvPr id="11" name="Picture Placeholder 10"/>
          <p:cNvSpPr>
            <a:spLocks noGrp="1"/>
          </p:cNvSpPr>
          <p:nvPr>
            <p:ph type="pic" sz="quarter" idx="11"/>
          </p:nvPr>
        </p:nvSpPr>
        <p:spPr>
          <a:xfrm>
            <a:off x="0" y="0"/>
            <a:ext cx="16257588" cy="3661260"/>
          </a:xfrm>
        </p:spPr>
        <p:txBody>
          <a:bodyPr/>
          <a:lstStyle>
            <a:lvl1pPr marL="0" indent="0">
              <a:buFontTx/>
              <a:buNone/>
              <a:defRPr>
                <a:latin typeface="+mj-lt"/>
              </a:defRPr>
            </a:lvl1pPr>
          </a:lstStyle>
          <a:p>
            <a:endParaRPr lang="en-US"/>
          </a:p>
        </p:txBody>
      </p:sp>
      <p:sp>
        <p:nvSpPr>
          <p:cNvPr id="16" name="Title 1"/>
          <p:cNvSpPr>
            <a:spLocks noGrp="1"/>
          </p:cNvSpPr>
          <p:nvPr>
            <p:ph type="title"/>
          </p:nvPr>
        </p:nvSpPr>
        <p:spPr>
          <a:xfrm>
            <a:off x="2030414" y="4116630"/>
            <a:ext cx="13537472" cy="1828800"/>
          </a:xfrm>
        </p:spPr>
        <p:txBody>
          <a:bodyPr/>
          <a:lstStyle>
            <a:lvl1pPr algn="l">
              <a:defRPr>
                <a:solidFill>
                  <a:schemeClr val="bg2">
                    <a:lumMod val="25000"/>
                  </a:schemeClr>
                </a:solidFill>
                <a:latin typeface="+mj-lt"/>
              </a:defRPr>
            </a:lvl1pPr>
          </a:lstStyle>
          <a:p>
            <a:endParaRPr lang="en-US" dirty="0"/>
          </a:p>
        </p:txBody>
      </p:sp>
      <p:sp>
        <p:nvSpPr>
          <p:cNvPr id="17" name="Subtitle 2"/>
          <p:cNvSpPr>
            <a:spLocks noGrp="1"/>
          </p:cNvSpPr>
          <p:nvPr>
            <p:ph type="subTitle" idx="1"/>
          </p:nvPr>
        </p:nvSpPr>
        <p:spPr>
          <a:xfrm>
            <a:off x="2028316" y="6241690"/>
            <a:ext cx="13563544" cy="1219200"/>
          </a:xfrm>
        </p:spPr>
        <p:txBody>
          <a:bodyPr/>
          <a:lstStyle>
            <a:lvl1pPr marL="0" indent="0" algn="l">
              <a:buNone/>
              <a:defRPr sz="3200">
                <a:solidFill>
                  <a:schemeClr val="bg2">
                    <a:lumMod val="25000"/>
                  </a:schemeClr>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Tree>
    <p:extLst>
      <p:ext uri="{BB962C8B-B14F-4D97-AF65-F5344CB8AC3E}">
        <p14:creationId xmlns:p14="http://schemas.microsoft.com/office/powerpoint/2010/main" val="1671957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Infor10x Section Divide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16" name="Title 1"/>
          <p:cNvSpPr>
            <a:spLocks noGrp="1"/>
          </p:cNvSpPr>
          <p:nvPr>
            <p:ph type="title"/>
          </p:nvPr>
        </p:nvSpPr>
        <p:spPr>
          <a:xfrm>
            <a:off x="1088576" y="4116630"/>
            <a:ext cx="14479310" cy="1828800"/>
          </a:xfrm>
        </p:spPr>
        <p:txBody>
          <a:bodyPr/>
          <a:lstStyle>
            <a:lvl1pPr algn="l">
              <a:defRPr>
                <a:solidFill>
                  <a:schemeClr val="tx1">
                    <a:lumMod val="75000"/>
                    <a:lumOff val="25000"/>
                  </a:schemeClr>
                </a:solidFill>
                <a:latin typeface="+mj-lt"/>
              </a:defRPr>
            </a:lvl1pPr>
          </a:lstStyle>
          <a:p>
            <a:endParaRPr lang="en-US" dirty="0"/>
          </a:p>
        </p:txBody>
      </p:sp>
      <p:sp>
        <p:nvSpPr>
          <p:cNvPr id="17" name="Subtitle 2"/>
          <p:cNvSpPr>
            <a:spLocks noGrp="1"/>
          </p:cNvSpPr>
          <p:nvPr>
            <p:ph type="subTitle" idx="1"/>
          </p:nvPr>
        </p:nvSpPr>
        <p:spPr>
          <a:xfrm>
            <a:off x="1084665" y="6241690"/>
            <a:ext cx="14507195" cy="1219200"/>
          </a:xfrm>
        </p:spPr>
        <p:txBody>
          <a:bodyPr/>
          <a:lstStyle>
            <a:lvl1pPr marL="0" indent="0" algn="l">
              <a:buNone/>
              <a:defRPr sz="3200">
                <a:solidFill>
                  <a:schemeClr val="tx1">
                    <a:lumMod val="75000"/>
                    <a:lumOff val="25000"/>
                  </a:schemeClr>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Tree>
    <p:extLst>
      <p:ext uri="{BB962C8B-B14F-4D97-AF65-F5344CB8AC3E}">
        <p14:creationId xmlns:p14="http://schemas.microsoft.com/office/powerpoint/2010/main" val="14860953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Infor10x Section Divide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16" name="Title 1"/>
          <p:cNvSpPr>
            <a:spLocks noGrp="1"/>
          </p:cNvSpPr>
          <p:nvPr>
            <p:ph type="title"/>
          </p:nvPr>
        </p:nvSpPr>
        <p:spPr>
          <a:xfrm>
            <a:off x="1074738" y="4116630"/>
            <a:ext cx="14493148" cy="1828800"/>
          </a:xfrm>
        </p:spPr>
        <p:txBody>
          <a:bodyPr/>
          <a:lstStyle>
            <a:lvl1pPr algn="l">
              <a:defRPr>
                <a:solidFill>
                  <a:schemeClr val="tx1">
                    <a:lumMod val="75000"/>
                    <a:lumOff val="25000"/>
                  </a:schemeClr>
                </a:solidFill>
                <a:latin typeface="+mj-lt"/>
              </a:defRPr>
            </a:lvl1pPr>
          </a:lstStyle>
          <a:p>
            <a:endParaRPr lang="en-US" dirty="0"/>
          </a:p>
        </p:txBody>
      </p:sp>
      <p:sp>
        <p:nvSpPr>
          <p:cNvPr id="17" name="Subtitle 2"/>
          <p:cNvSpPr>
            <a:spLocks noGrp="1"/>
          </p:cNvSpPr>
          <p:nvPr>
            <p:ph type="subTitle" idx="1"/>
          </p:nvPr>
        </p:nvSpPr>
        <p:spPr>
          <a:xfrm>
            <a:off x="1070800" y="6241690"/>
            <a:ext cx="14521060" cy="1219200"/>
          </a:xfrm>
        </p:spPr>
        <p:txBody>
          <a:bodyPr/>
          <a:lstStyle>
            <a:lvl1pPr marL="0" indent="0" algn="l">
              <a:buNone/>
              <a:defRPr sz="3200">
                <a:solidFill>
                  <a:schemeClr val="tx1">
                    <a:lumMod val="75000"/>
                    <a:lumOff val="25000"/>
                  </a:schemeClr>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Tree>
    <p:extLst>
      <p:ext uri="{BB962C8B-B14F-4D97-AF65-F5344CB8AC3E}">
        <p14:creationId xmlns:p14="http://schemas.microsoft.com/office/powerpoint/2010/main" val="1984446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Infor10x Section Divide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16" name="Title 1"/>
          <p:cNvSpPr>
            <a:spLocks noGrp="1"/>
          </p:cNvSpPr>
          <p:nvPr>
            <p:ph type="title"/>
          </p:nvPr>
        </p:nvSpPr>
        <p:spPr>
          <a:xfrm>
            <a:off x="1074738" y="4116630"/>
            <a:ext cx="14493148" cy="1828800"/>
          </a:xfrm>
        </p:spPr>
        <p:txBody>
          <a:bodyPr/>
          <a:lstStyle>
            <a:lvl1pPr algn="l">
              <a:defRPr>
                <a:solidFill>
                  <a:srgbClr val="FFFFFF"/>
                </a:solidFill>
                <a:latin typeface="+mj-lt"/>
              </a:defRPr>
            </a:lvl1pPr>
          </a:lstStyle>
          <a:p>
            <a:endParaRPr lang="en-US" dirty="0"/>
          </a:p>
        </p:txBody>
      </p:sp>
      <p:sp>
        <p:nvSpPr>
          <p:cNvPr id="17" name="Subtitle 2"/>
          <p:cNvSpPr>
            <a:spLocks noGrp="1"/>
          </p:cNvSpPr>
          <p:nvPr>
            <p:ph type="subTitle" idx="1"/>
          </p:nvPr>
        </p:nvSpPr>
        <p:spPr>
          <a:xfrm>
            <a:off x="1070800" y="6241690"/>
            <a:ext cx="14521060" cy="1219200"/>
          </a:xfrm>
        </p:spPr>
        <p:txBody>
          <a:bodyPr/>
          <a:lstStyle>
            <a:lvl1pPr marL="0" indent="0" algn="l">
              <a:buNone/>
              <a:defRPr sz="3200">
                <a:solidFill>
                  <a:srgbClr val="FFFFFF"/>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Tree>
    <p:extLst>
      <p:ext uri="{BB962C8B-B14F-4D97-AF65-F5344CB8AC3E}">
        <p14:creationId xmlns:p14="http://schemas.microsoft.com/office/powerpoint/2010/main" val="5641504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Infor10x Section Divide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16" name="Title 1"/>
          <p:cNvSpPr>
            <a:spLocks noGrp="1"/>
          </p:cNvSpPr>
          <p:nvPr>
            <p:ph type="title"/>
          </p:nvPr>
        </p:nvSpPr>
        <p:spPr>
          <a:xfrm>
            <a:off x="1074738" y="4116630"/>
            <a:ext cx="14493148" cy="1828800"/>
          </a:xfrm>
        </p:spPr>
        <p:txBody>
          <a:bodyPr/>
          <a:lstStyle>
            <a:lvl1pPr algn="l">
              <a:defRPr>
                <a:solidFill>
                  <a:srgbClr val="FFFFFF"/>
                </a:solidFill>
                <a:latin typeface="+mj-lt"/>
              </a:defRPr>
            </a:lvl1pPr>
          </a:lstStyle>
          <a:p>
            <a:endParaRPr lang="en-US" dirty="0"/>
          </a:p>
        </p:txBody>
      </p:sp>
      <p:sp>
        <p:nvSpPr>
          <p:cNvPr id="17" name="Subtitle 2"/>
          <p:cNvSpPr>
            <a:spLocks noGrp="1"/>
          </p:cNvSpPr>
          <p:nvPr>
            <p:ph type="subTitle" idx="1"/>
          </p:nvPr>
        </p:nvSpPr>
        <p:spPr>
          <a:xfrm>
            <a:off x="1070800" y="6241690"/>
            <a:ext cx="14521060" cy="1219200"/>
          </a:xfrm>
        </p:spPr>
        <p:txBody>
          <a:bodyPr/>
          <a:lstStyle>
            <a:lvl1pPr marL="0" indent="0" algn="l">
              <a:buNone/>
              <a:defRPr sz="3200">
                <a:solidFill>
                  <a:srgbClr val="FFFFFF"/>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Tree>
    <p:extLst>
      <p:ext uri="{BB962C8B-B14F-4D97-AF65-F5344CB8AC3E}">
        <p14:creationId xmlns:p14="http://schemas.microsoft.com/office/powerpoint/2010/main" val="18858318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Infor10x Section Divide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16" name="Title 1"/>
          <p:cNvSpPr>
            <a:spLocks noGrp="1"/>
          </p:cNvSpPr>
          <p:nvPr>
            <p:ph type="title"/>
          </p:nvPr>
        </p:nvSpPr>
        <p:spPr>
          <a:xfrm>
            <a:off x="1074738" y="4116630"/>
            <a:ext cx="14493148" cy="1828800"/>
          </a:xfrm>
        </p:spPr>
        <p:txBody>
          <a:bodyPr/>
          <a:lstStyle>
            <a:lvl1pPr algn="l">
              <a:defRPr>
                <a:solidFill>
                  <a:srgbClr val="FFFFFF"/>
                </a:solidFill>
                <a:latin typeface="+mj-lt"/>
              </a:defRPr>
            </a:lvl1pPr>
          </a:lstStyle>
          <a:p>
            <a:endParaRPr lang="en-US" dirty="0"/>
          </a:p>
        </p:txBody>
      </p:sp>
      <p:sp>
        <p:nvSpPr>
          <p:cNvPr id="17" name="Subtitle 2"/>
          <p:cNvSpPr>
            <a:spLocks noGrp="1"/>
          </p:cNvSpPr>
          <p:nvPr>
            <p:ph type="subTitle" idx="1"/>
          </p:nvPr>
        </p:nvSpPr>
        <p:spPr>
          <a:xfrm>
            <a:off x="1070800" y="6241690"/>
            <a:ext cx="14521060" cy="1219200"/>
          </a:xfrm>
        </p:spPr>
        <p:txBody>
          <a:bodyPr/>
          <a:lstStyle>
            <a:lvl1pPr marL="0" indent="0" algn="l">
              <a:buNone/>
              <a:defRPr sz="3200">
                <a:solidFill>
                  <a:srgbClr val="FFFFFF"/>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Tree>
    <p:extLst>
      <p:ext uri="{BB962C8B-B14F-4D97-AF65-F5344CB8AC3E}">
        <p14:creationId xmlns:p14="http://schemas.microsoft.com/office/powerpoint/2010/main" val="3545008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Infor10x Section Divide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 y="2286"/>
            <a:ext cx="16247870" cy="9139427"/>
          </a:xfrm>
          <a:prstGeom prst="rect">
            <a:avLst/>
          </a:prstGeom>
        </p:spPr>
      </p:pic>
      <p:sp>
        <p:nvSpPr>
          <p:cNvPr id="16" name="Title 1"/>
          <p:cNvSpPr>
            <a:spLocks noGrp="1"/>
          </p:cNvSpPr>
          <p:nvPr>
            <p:ph type="title"/>
          </p:nvPr>
        </p:nvSpPr>
        <p:spPr>
          <a:xfrm>
            <a:off x="1074738" y="4116630"/>
            <a:ext cx="14493148" cy="1828800"/>
          </a:xfrm>
        </p:spPr>
        <p:txBody>
          <a:bodyPr/>
          <a:lstStyle>
            <a:lvl1pPr algn="l">
              <a:defRPr>
                <a:solidFill>
                  <a:srgbClr val="FFFFFF"/>
                </a:solidFill>
                <a:latin typeface="+mj-lt"/>
              </a:defRPr>
            </a:lvl1pPr>
          </a:lstStyle>
          <a:p>
            <a:endParaRPr lang="en-US" dirty="0"/>
          </a:p>
        </p:txBody>
      </p:sp>
      <p:sp>
        <p:nvSpPr>
          <p:cNvPr id="17" name="Subtitle 2"/>
          <p:cNvSpPr>
            <a:spLocks noGrp="1"/>
          </p:cNvSpPr>
          <p:nvPr>
            <p:ph type="subTitle" idx="1"/>
          </p:nvPr>
        </p:nvSpPr>
        <p:spPr>
          <a:xfrm>
            <a:off x="1070800" y="6241690"/>
            <a:ext cx="14521060" cy="1219200"/>
          </a:xfrm>
        </p:spPr>
        <p:txBody>
          <a:bodyPr/>
          <a:lstStyle>
            <a:lvl1pPr marL="0" indent="0" algn="l">
              <a:buNone/>
              <a:defRPr sz="3200">
                <a:solidFill>
                  <a:srgbClr val="FFFFFF"/>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Tree>
    <p:extLst>
      <p:ext uri="{BB962C8B-B14F-4D97-AF65-F5344CB8AC3E}">
        <p14:creationId xmlns:p14="http://schemas.microsoft.com/office/powerpoint/2010/main" val="939700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Infor10x Section Divide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 y="2286"/>
            <a:ext cx="16247870" cy="9139426"/>
          </a:xfrm>
          <a:prstGeom prst="rect">
            <a:avLst/>
          </a:prstGeom>
        </p:spPr>
      </p:pic>
      <p:sp>
        <p:nvSpPr>
          <p:cNvPr id="16" name="Title 1"/>
          <p:cNvSpPr>
            <a:spLocks noGrp="1"/>
          </p:cNvSpPr>
          <p:nvPr>
            <p:ph type="title"/>
          </p:nvPr>
        </p:nvSpPr>
        <p:spPr>
          <a:xfrm>
            <a:off x="1074738" y="4116630"/>
            <a:ext cx="14493148" cy="1828800"/>
          </a:xfrm>
        </p:spPr>
        <p:txBody>
          <a:bodyPr/>
          <a:lstStyle>
            <a:lvl1pPr algn="l">
              <a:defRPr>
                <a:solidFill>
                  <a:srgbClr val="FFFFFF"/>
                </a:solidFill>
                <a:latin typeface="+mj-lt"/>
              </a:defRPr>
            </a:lvl1pPr>
          </a:lstStyle>
          <a:p>
            <a:endParaRPr lang="en-US" dirty="0"/>
          </a:p>
        </p:txBody>
      </p:sp>
      <p:sp>
        <p:nvSpPr>
          <p:cNvPr id="17" name="Subtitle 2"/>
          <p:cNvSpPr>
            <a:spLocks noGrp="1"/>
          </p:cNvSpPr>
          <p:nvPr>
            <p:ph type="subTitle" idx="1"/>
          </p:nvPr>
        </p:nvSpPr>
        <p:spPr>
          <a:xfrm>
            <a:off x="1070800" y="6241690"/>
            <a:ext cx="14521060" cy="1219200"/>
          </a:xfrm>
        </p:spPr>
        <p:txBody>
          <a:bodyPr/>
          <a:lstStyle>
            <a:lvl1pPr marL="0" indent="0" algn="l">
              <a:buNone/>
              <a:defRPr sz="3200">
                <a:solidFill>
                  <a:srgbClr val="FFFFFF"/>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Tree>
    <p:extLst>
      <p:ext uri="{BB962C8B-B14F-4D97-AF65-F5344CB8AC3E}">
        <p14:creationId xmlns:p14="http://schemas.microsoft.com/office/powerpoint/2010/main" val="1183841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Infor10x Bullets">
    <p:spTree>
      <p:nvGrpSpPr>
        <p:cNvPr id="1" name=""/>
        <p:cNvGrpSpPr/>
        <p:nvPr/>
      </p:nvGrpSpPr>
      <p:grpSpPr>
        <a:xfrm>
          <a:off x="0" y="0"/>
          <a:ext cx="0" cy="0"/>
          <a:chOff x="0" y="0"/>
          <a:chExt cx="0" cy="0"/>
        </a:xfrm>
      </p:grpSpPr>
      <p:sp>
        <p:nvSpPr>
          <p:cNvPr id="3" name="Rectangle 2"/>
          <p:cNvSpPr/>
          <p:nvPr userDrawn="1"/>
        </p:nvSpPr>
        <p:spPr>
          <a:xfrm>
            <a:off x="0" y="1"/>
            <a:ext cx="16257588" cy="82126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Title 1"/>
          <p:cNvSpPr>
            <a:spLocks noGrp="1"/>
          </p:cNvSpPr>
          <p:nvPr>
            <p:ph type="title" hasCustomPrompt="1"/>
          </p:nvPr>
        </p:nvSpPr>
        <p:spPr>
          <a:xfrm>
            <a:off x="2056622" y="489084"/>
            <a:ext cx="12447351" cy="1828800"/>
          </a:xfrm>
        </p:spPr>
        <p:txBody>
          <a:bodyPr/>
          <a:lstStyle>
            <a:lvl1pPr algn="l">
              <a:defRPr>
                <a:solidFill>
                  <a:schemeClr val="bg2">
                    <a:lumMod val="25000"/>
                  </a:schemeClr>
                </a:solidFill>
                <a:latin typeface="+mj-lt"/>
              </a:defRPr>
            </a:lvl1pPr>
          </a:lstStyle>
          <a:p>
            <a:r>
              <a:rPr lang="en-US" dirty="0" smtClean="0"/>
              <a:t>Click to edit title style</a:t>
            </a:r>
            <a:endParaRPr lang="en-US" dirty="0"/>
          </a:p>
        </p:txBody>
      </p:sp>
      <p:sp>
        <p:nvSpPr>
          <p:cNvPr id="7" name="Content Placeholder 2"/>
          <p:cNvSpPr>
            <a:spLocks noGrp="1"/>
          </p:cNvSpPr>
          <p:nvPr>
            <p:ph sz="quarter" idx="10" hasCustomPrompt="1"/>
          </p:nvPr>
        </p:nvSpPr>
        <p:spPr>
          <a:xfrm>
            <a:off x="2055811" y="2446940"/>
            <a:ext cx="1244816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descr="InforNext_mainPPT-1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40" y="8409235"/>
            <a:ext cx="1464834" cy="566644"/>
          </a:xfrm>
          <a:prstGeom prst="rect">
            <a:avLst/>
          </a:prstGeom>
        </p:spPr>
      </p:pic>
    </p:spTree>
    <p:extLst>
      <p:ext uri="{BB962C8B-B14F-4D97-AF65-F5344CB8AC3E}">
        <p14:creationId xmlns:p14="http://schemas.microsoft.com/office/powerpoint/2010/main" val="35292710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6.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image" Target="../media/image8.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image" Target="../media/image9.jpe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1.emf"/><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4.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userDrawn="1"/>
        </p:nvSpPr>
        <p:spPr bwMode="hidden">
          <a:xfrm>
            <a:off x="1" y="0"/>
            <a:ext cx="16257587"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Placeholder 1"/>
          <p:cNvSpPr>
            <a:spLocks noGrp="1"/>
          </p:cNvSpPr>
          <p:nvPr>
            <p:ph type="title"/>
          </p:nvPr>
        </p:nvSpPr>
        <p:spPr>
          <a:xfrm>
            <a:off x="2055812" y="473670"/>
            <a:ext cx="12473781" cy="1828800"/>
          </a:xfrm>
          <a:prstGeom prst="rect">
            <a:avLst/>
          </a:prstGeom>
        </p:spPr>
        <p:txBody>
          <a:bodyPr vert="horz" lIns="0" tIns="0" rIns="0" bIns="0" rtlCol="0" anchor="b">
            <a:noAutofit/>
          </a:bodyPr>
          <a:lstStyle/>
          <a:p>
            <a:r>
              <a:rPr lang="en-US" dirty="0" smtClean="0"/>
              <a:t>Click to edit title style</a:t>
            </a:r>
            <a:endParaRPr lang="en-US" dirty="0"/>
          </a:p>
        </p:txBody>
      </p:sp>
      <p:sp>
        <p:nvSpPr>
          <p:cNvPr id="3" name="Text Placeholder 2"/>
          <p:cNvSpPr>
            <a:spLocks noGrp="1"/>
          </p:cNvSpPr>
          <p:nvPr>
            <p:ph type="body" idx="1"/>
          </p:nvPr>
        </p:nvSpPr>
        <p:spPr>
          <a:xfrm>
            <a:off x="2055812" y="2446940"/>
            <a:ext cx="12460303" cy="5843915"/>
          </a:xfrm>
          <a:prstGeom prst="rect">
            <a:avLst/>
          </a:prstGeom>
        </p:spPr>
        <p:txBody>
          <a:bodyPr vert="horz" lIns="0" tIns="72576" rIns="0" bIns="72576" rtlCol="0">
            <a:no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92"/>
          <p:cNvSpPr txBox="1">
            <a:spLocks noChangeArrowheads="1"/>
          </p:cNvSpPr>
          <p:nvPr userDrawn="1"/>
        </p:nvSpPr>
        <p:spPr bwMode="auto">
          <a:xfrm>
            <a:off x="7293949" y="9353385"/>
            <a:ext cx="1730950" cy="230832"/>
          </a:xfrm>
          <a:prstGeom prst="rect">
            <a:avLst/>
          </a:prstGeom>
          <a:noFill/>
          <a:ln w="9525" algn="ctr">
            <a:noFill/>
            <a:miter lim="800000"/>
            <a:headEnd/>
            <a:tailEnd/>
          </a:ln>
          <a:effectLst/>
        </p:spPr>
        <p:txBody>
          <a:bodyPr wrap="none" anchor="ctr">
            <a:spAutoFit/>
          </a:bodyPr>
          <a:lstStyle/>
          <a:p>
            <a:r>
              <a:rPr lang="en-US" sz="900" dirty="0" smtClean="0">
                <a:latin typeface="+mn-lt"/>
              </a:rPr>
              <a:t>Template v7 January 30, 2013</a:t>
            </a:r>
            <a:endParaRPr lang="en-US" sz="900" dirty="0">
              <a:latin typeface="+mn-lt"/>
            </a:endParaRPr>
          </a:p>
        </p:txBody>
      </p:sp>
      <p:sp>
        <p:nvSpPr>
          <p:cNvPr id="7"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chemeClr val="bg2">
                    <a:lumMod val="75000"/>
                  </a:schemeClr>
                </a:solidFill>
              </a:rPr>
              <a:pPr algn="ctr"/>
              <a:t>‹#›</a:t>
            </a:fld>
            <a:endParaRPr lang="en-US" sz="1600" dirty="0">
              <a:solidFill>
                <a:schemeClr val="bg2">
                  <a:lumMod val="75000"/>
                </a:schemeClr>
              </a:solidFill>
            </a:endParaRPr>
          </a:p>
        </p:txBody>
      </p:sp>
      <p:sp>
        <p:nvSpPr>
          <p:cNvPr id="8" name="TextBox 7"/>
          <p:cNvSpPr txBox="1"/>
          <p:nvPr userDrawn="1"/>
        </p:nvSpPr>
        <p:spPr>
          <a:xfrm>
            <a:off x="11581210" y="8822120"/>
            <a:ext cx="2955528" cy="246221"/>
          </a:xfrm>
          <a:prstGeom prst="rect">
            <a:avLst/>
          </a:prstGeom>
          <a:noFill/>
        </p:spPr>
        <p:txBody>
          <a:bodyPr wrap="square" lIns="0" tIns="0" rIns="0" bIns="0" rtlCol="0" anchor="ctr">
            <a:spAutoFit/>
          </a:bodyPr>
          <a:lstStyle/>
          <a:p>
            <a:pPr algn="r"/>
            <a:r>
              <a:rPr lang="en-US" sz="800" dirty="0">
                <a:solidFill>
                  <a:schemeClr val="bg2">
                    <a:lumMod val="90000"/>
                  </a:schemeClr>
                </a:solidFill>
              </a:rPr>
              <a:t>Copyright © </a:t>
            </a:r>
            <a:r>
              <a:rPr lang="en-US" sz="800" dirty="0" smtClean="0">
                <a:solidFill>
                  <a:schemeClr val="bg2">
                    <a:lumMod val="90000"/>
                  </a:schemeClr>
                </a:solidFill>
              </a:rPr>
              <a:t>2015. </a:t>
            </a:r>
            <a:r>
              <a:rPr lang="en-US" sz="800" dirty="0" err="1">
                <a:solidFill>
                  <a:schemeClr val="bg2">
                    <a:lumMod val="90000"/>
                  </a:schemeClr>
                </a:solidFill>
              </a:rPr>
              <a:t>Infor</a:t>
            </a:r>
            <a:r>
              <a:rPr lang="en-US" sz="800" dirty="0">
                <a:solidFill>
                  <a:schemeClr val="bg2">
                    <a:lumMod val="90000"/>
                  </a:schemeClr>
                </a:solidFill>
              </a:rPr>
              <a:t>. All Rights Reserved. www.infor.com</a:t>
            </a:r>
          </a:p>
          <a:p>
            <a:pPr algn="r"/>
            <a:endParaRPr lang="en-US" sz="800" dirty="0">
              <a:solidFill>
                <a:schemeClr val="bg2">
                  <a:lumMod val="90000"/>
                </a:schemeClr>
              </a:solidFill>
            </a:endParaRPr>
          </a:p>
        </p:txBody>
      </p:sp>
      <p:sp>
        <p:nvSpPr>
          <p:cNvPr id="11" name="TextBox 10"/>
          <p:cNvSpPr txBox="1"/>
          <p:nvPr userDrawn="1"/>
        </p:nvSpPr>
        <p:spPr>
          <a:xfrm>
            <a:off x="685800" y="8822120"/>
            <a:ext cx="849141" cy="123111"/>
          </a:xfrm>
          <a:prstGeom prst="rect">
            <a:avLst/>
          </a:prstGeom>
          <a:noFill/>
        </p:spPr>
        <p:txBody>
          <a:bodyPr wrap="none" lIns="0" tIns="0" rIns="0" bIns="0" rtlCol="0" anchor="t">
            <a:spAutoFit/>
          </a:bodyPr>
          <a:lstStyle/>
          <a:p>
            <a:pPr algn="l"/>
            <a:r>
              <a:rPr lang="en-US" sz="800" b="1" dirty="0" smtClean="0">
                <a:solidFill>
                  <a:schemeClr val="bg2">
                    <a:lumMod val="90000"/>
                  </a:schemeClr>
                </a:solidFill>
              </a:rPr>
              <a:t>Infor Confidential</a:t>
            </a:r>
          </a:p>
        </p:txBody>
      </p:sp>
    </p:spTree>
    <p:extLst>
      <p:ext uri="{BB962C8B-B14F-4D97-AF65-F5344CB8AC3E}">
        <p14:creationId xmlns:p14="http://schemas.microsoft.com/office/powerpoint/2010/main" val="2631908512"/>
      </p:ext>
    </p:extLst>
  </p:cSld>
  <p:clrMap bg1="lt1" tx1="dk1" bg2="lt2" tx2="dk2" accent1="accent1" accent2="accent2" accent3="accent3" accent4="accent4" accent5="accent5" accent6="accent6" hlink="hlink" folHlink="folHlink"/>
  <p:sldLayoutIdLst>
    <p:sldLayoutId id="2147483668" r:id="rId1"/>
    <p:sldLayoutId id="2147483659" r:id="rId2"/>
    <p:sldLayoutId id="2147483673" r:id="rId3"/>
    <p:sldLayoutId id="2147483674" r:id="rId4"/>
    <p:sldLayoutId id="2147483675" r:id="rId5"/>
    <p:sldLayoutId id="2147483681" r:id="rId6"/>
    <p:sldLayoutId id="2147483676" r:id="rId7"/>
    <p:sldLayoutId id="2147483682" r:id="rId8"/>
    <p:sldLayoutId id="2147483678" r:id="rId9"/>
    <p:sldLayoutId id="2147483677" r:id="rId10"/>
    <p:sldLayoutId id="2147483679" r:id="rId11"/>
    <p:sldLayoutId id="2147483685" r:id="rId12"/>
    <p:sldLayoutId id="2147483672" r:id="rId13"/>
    <p:sldLayoutId id="2147483684" r:id="rId14"/>
    <p:sldLayoutId id="2147483666" r:id="rId15"/>
    <p:sldLayoutId id="2147483680" r:id="rId16"/>
    <p:sldLayoutId id="2147483686" r:id="rId17"/>
    <p:sldLayoutId id="2147483687" r:id="rId18"/>
    <p:sldLayoutId id="2147483688" r:id="rId19"/>
    <p:sldLayoutId id="2147483689" r:id="rId20"/>
  </p:sldLayoutIdLst>
  <p:timing>
    <p:tnLst>
      <p:par>
        <p:cTn id="1" dur="indefinite" restart="never" nodeType="tmRoot"/>
      </p:par>
    </p:tnLst>
  </p:timing>
  <p:hf hdr="0" ftr="0"/>
  <p:txStyles>
    <p:title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p:titleStyle>
    <p:bodyStyle>
      <a:lvl1pPr marL="287338" marR="0" indent="-287338" algn="l" defTabSz="1451519" rtl="0" eaLnBrk="1" fontAlgn="auto" latinLnBrk="0" hangingPunct="1">
        <a:lnSpc>
          <a:spcPct val="85000"/>
        </a:lnSpc>
        <a:spcBef>
          <a:spcPts val="600"/>
        </a:spcBef>
        <a:spcAft>
          <a:spcPts val="600"/>
        </a:spcAft>
        <a:buClrTx/>
        <a:buSzTx/>
        <a:buFont typeface="Arial" pitchFamily="34" charset="0"/>
        <a:buChar char="•"/>
        <a:tabLst/>
        <a:defRPr sz="3000" kern="1200" spc="-50" baseline="0">
          <a:solidFill>
            <a:schemeClr val="bg2">
              <a:lumMod val="25000"/>
            </a:schemeClr>
          </a:solidFill>
          <a:latin typeface="+mn-lt"/>
          <a:ea typeface="Tahoma" pitchFamily="34" charset="0"/>
          <a:cs typeface="Tahoma" pitchFamily="34" charset="0"/>
        </a:defRPr>
      </a:lvl1pPr>
      <a:lvl2pPr marL="736600" marR="0" indent="-280988" algn="l" defTabSz="1451519" rtl="0" eaLnBrk="1" fontAlgn="auto" latinLnBrk="0" hangingPunct="1">
        <a:lnSpc>
          <a:spcPct val="85000"/>
        </a:lnSpc>
        <a:spcBef>
          <a:spcPts val="600"/>
        </a:spcBef>
        <a:spcAft>
          <a:spcPts val="600"/>
        </a:spcAft>
        <a:buClrTx/>
        <a:buSzTx/>
        <a:buFont typeface="Arial" pitchFamily="34" charset="0"/>
        <a:buChar char="•"/>
        <a:tabLst/>
        <a:defRPr sz="2600" kern="1200" spc="-50" baseline="0">
          <a:solidFill>
            <a:schemeClr val="bg2">
              <a:lumMod val="25000"/>
            </a:schemeClr>
          </a:solidFill>
          <a:latin typeface="+mn-lt"/>
          <a:ea typeface="Tahoma" pitchFamily="34" charset="0"/>
          <a:cs typeface="Tahoma" pitchFamily="34" charset="0"/>
        </a:defRPr>
      </a:lvl2pPr>
      <a:lvl3pPr marL="1255713" marR="0" indent="-239713" algn="l" defTabSz="1451519" rtl="0" eaLnBrk="1" fontAlgn="auto" latinLnBrk="0" hangingPunct="1">
        <a:lnSpc>
          <a:spcPct val="85000"/>
        </a:lnSpc>
        <a:spcBef>
          <a:spcPts val="600"/>
        </a:spcBef>
        <a:spcAft>
          <a:spcPts val="600"/>
        </a:spcAft>
        <a:buClrTx/>
        <a:buSzTx/>
        <a:buFont typeface="Arial" pitchFamily="34" charset="0"/>
        <a:buChar char="•"/>
        <a:tabLst/>
        <a:defRPr sz="2200" kern="1200" spc="-50" baseline="0">
          <a:solidFill>
            <a:schemeClr val="bg2">
              <a:lumMod val="25000"/>
            </a:schemeClr>
          </a:solidFill>
          <a:latin typeface="+mn-lt"/>
          <a:ea typeface="Tahoma" pitchFamily="34" charset="0"/>
          <a:cs typeface="Tahoma" pitchFamily="34" charset="0"/>
        </a:defRPr>
      </a:lvl3pPr>
      <a:lvl4pPr marL="1651000" marR="0" indent="-177800" algn="l" defTabSz="1451519" rtl="0" eaLnBrk="1" fontAlgn="auto" latinLnBrk="0" hangingPunct="1">
        <a:lnSpc>
          <a:spcPct val="85000"/>
        </a:lnSpc>
        <a:spcBef>
          <a:spcPts val="600"/>
        </a:spcBef>
        <a:spcAft>
          <a:spcPts val="600"/>
        </a:spcAft>
        <a:buClrTx/>
        <a:buSzTx/>
        <a:buFont typeface="Arial" pitchFamily="34" charset="0"/>
        <a:buChar char="•"/>
        <a:tabLst/>
        <a:defRPr sz="1800" kern="1200" spc="-50" baseline="0">
          <a:solidFill>
            <a:schemeClr val="bg2">
              <a:lumMod val="25000"/>
            </a:schemeClr>
          </a:solidFill>
          <a:latin typeface="+mn-lt"/>
          <a:ea typeface="Tahoma" pitchFamily="34" charset="0"/>
          <a:cs typeface="Tahoma" pitchFamily="34" charset="0"/>
        </a:defRPr>
      </a:lvl4pPr>
      <a:lvl5pPr marL="2116138" marR="0" indent="-171450" algn="l" defTabSz="1451519" rtl="0" eaLnBrk="1" fontAlgn="auto" latinLnBrk="0" hangingPunct="1">
        <a:lnSpc>
          <a:spcPct val="85000"/>
        </a:lnSpc>
        <a:spcBef>
          <a:spcPts val="600"/>
        </a:spcBef>
        <a:spcAft>
          <a:spcPts val="600"/>
        </a:spcAft>
        <a:buClrTx/>
        <a:buSzTx/>
        <a:buFont typeface="Arial" pitchFamily="34" charset="0"/>
        <a:buChar char="•"/>
        <a:tabLst/>
        <a:defRPr sz="1600" kern="1200" spc="-50" baseline="0">
          <a:solidFill>
            <a:schemeClr val="bg2">
              <a:lumMod val="25000"/>
            </a:schemeClr>
          </a:solidFill>
          <a:latin typeface="+mn-lt"/>
          <a:ea typeface="Tahoma" pitchFamily="34" charset="0"/>
          <a:cs typeface="Tahoma"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SQP Borders.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6257588"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12880" y="1016000"/>
            <a:ext cx="14631829" cy="1320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2880" y="2499783"/>
            <a:ext cx="14631829" cy="58144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4" descr="SQP Borders base.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016" y="8314267"/>
            <a:ext cx="16257588" cy="8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11651272" y="8475134"/>
            <a:ext cx="3793437" cy="486833"/>
          </a:xfrm>
          <a:prstGeom prst="rect">
            <a:avLst/>
          </a:prstGeom>
        </p:spPr>
        <p:txBody>
          <a:bodyPr vert="horz" lIns="91440" tIns="45720" rIns="91440" bIns="45720" rtlCol="0" anchor="ctr"/>
          <a:lstStyle>
            <a:lvl1pPr algn="r">
              <a:defRPr sz="1600" b="1">
                <a:solidFill>
                  <a:schemeClr val="bg1"/>
                </a:solidFill>
              </a:defRPr>
            </a:lvl1pPr>
          </a:lstStyle>
          <a:p>
            <a:pPr defTabSz="1219170"/>
            <a:r>
              <a:rPr lang="en-US" smtClean="0">
                <a:solidFill>
                  <a:prstClr val="white"/>
                </a:solidFill>
              </a:rPr>
              <a:t>-</a:t>
            </a:r>
            <a:fld id="{1D513C61-8C3F-41A3-96C6-055B59070E58}" type="slidenum">
              <a:rPr lang="en-US" smtClean="0">
                <a:solidFill>
                  <a:prstClr val="white"/>
                </a:solidFill>
              </a:rPr>
              <a:pPr defTabSz="1219170"/>
              <a:t>‹#›</a:t>
            </a:fld>
            <a:r>
              <a:rPr lang="en-US"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4749103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iming>
    <p:tnLst>
      <p:par>
        <p:cTn id="1" dur="indefinite" restart="never" nodeType="tmRoot"/>
      </p:par>
    </p:tnLst>
  </p:timing>
  <p:hf hdr="0" ftr="0" dt="0"/>
  <p:txStyles>
    <p:titleStyle>
      <a:lvl1pPr algn="ctr" defTabSz="1219170" rtl="0" eaLnBrk="1" latinLnBrk="0" hangingPunct="1">
        <a:spcBef>
          <a:spcPct val="0"/>
        </a:spcBef>
        <a:buNone/>
        <a:defRPr sz="5867" kern="1200">
          <a:solidFill>
            <a:schemeClr val="tx1"/>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714094" y="683684"/>
            <a:ext cx="14837871" cy="34713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gray">
          <a:xfrm>
            <a:off x="705625" y="1538817"/>
            <a:ext cx="7138098" cy="684741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7940443" y="8882626"/>
            <a:ext cx="376705"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1219170" eaLnBrk="0" hangingPunct="0">
              <a:lnSpc>
                <a:spcPct val="106000"/>
              </a:lnSpc>
              <a:buClr>
                <a:srgbClr val="000000"/>
              </a:buClr>
              <a:buSzPct val="65000"/>
              <a:buFont typeface="Wingdings" pitchFamily="2" charset="2"/>
              <a:buNone/>
              <a:defRPr/>
            </a:pPr>
            <a:r>
              <a:rPr lang="en-US" sz="1200" dirty="0">
                <a:solidFill>
                  <a:srgbClr val="000000"/>
                </a:solidFill>
                <a:cs typeface="Arial" pitchFamily="34" charset="0"/>
              </a:rPr>
              <a:t>- </a:t>
            </a:r>
            <a:fld id="{3B9E414B-E017-40E2-AACE-C991AB1AAA12}" type="slidenum">
              <a:rPr lang="en-US" sz="1200">
                <a:solidFill>
                  <a:srgbClr val="000000"/>
                </a:solidFill>
                <a:cs typeface="Arial" pitchFamily="34" charset="0"/>
              </a:rPr>
              <a:pPr algn="ctr" defTabSz="1219170" eaLnBrk="0" hangingPunct="0">
                <a:lnSpc>
                  <a:spcPct val="106000"/>
                </a:lnSpc>
                <a:buClr>
                  <a:srgbClr val="000000"/>
                </a:buClr>
                <a:buSzPct val="65000"/>
                <a:buFont typeface="Wingdings" pitchFamily="2" charset="2"/>
                <a:buNone/>
                <a:defRPr/>
              </a:pPr>
              <a:t>‹#›</a:t>
            </a:fld>
            <a:r>
              <a:rPr lang="en-US" sz="1200" dirty="0">
                <a:solidFill>
                  <a:srgbClr val="000000"/>
                </a:solidFill>
                <a:cs typeface="Arial" pitchFamily="34" charset="0"/>
              </a:rPr>
              <a:t> -</a:t>
            </a:r>
          </a:p>
        </p:txBody>
      </p:sp>
      <p:sp>
        <p:nvSpPr>
          <p:cNvPr id="3699747" name="Line 35"/>
          <p:cNvSpPr>
            <a:spLocks noChangeShapeType="1"/>
          </p:cNvSpPr>
          <p:nvPr/>
        </p:nvSpPr>
        <p:spPr bwMode="gray">
          <a:xfrm>
            <a:off x="697158" y="1075267"/>
            <a:ext cx="14854806" cy="0"/>
          </a:xfrm>
          <a:prstGeom prst="line">
            <a:avLst/>
          </a:prstGeom>
          <a:noFill/>
          <a:ln w="19050">
            <a:solidFill>
              <a:schemeClr val="accent1"/>
            </a:solidFill>
            <a:round/>
            <a:headEnd/>
            <a:tailEnd/>
          </a:ln>
          <a:effectLst/>
        </p:spPr>
        <p:txBody>
          <a:bodyPr wrap="none" anchor="ctr"/>
          <a:lstStyle/>
          <a:p>
            <a:pPr defTabSz="1219170" eaLnBrk="0" hangingPunct="0">
              <a:lnSpc>
                <a:spcPct val="106000"/>
              </a:lnSpc>
              <a:spcBef>
                <a:spcPct val="50000"/>
              </a:spcBef>
              <a:buSzPct val="100000"/>
              <a:buFont typeface="Wingdings 2" pitchFamily="18" charset="2"/>
              <a:buNone/>
              <a:defRPr/>
            </a:pPr>
            <a:endParaRPr lang="en-US" sz="1467" dirty="0">
              <a:solidFill>
                <a:srgbClr val="000000"/>
              </a:solidFill>
              <a:cs typeface="Arial" pitchFamily="34" charset="0"/>
            </a:endParaRPr>
          </a:p>
        </p:txBody>
      </p:sp>
      <p:pic>
        <p:nvPicPr>
          <p:cNvPr id="1031" name="Picture 8" descr="C:\Users\erosenblum\Documents\Bon Secours\Samples and Templates\Templates and Graphics\Bon Secours Logo.jpg"/>
          <p:cNvPicPr>
            <a:picLocks noChangeAspect="1" noChangeArrowheads="1"/>
          </p:cNvPicPr>
          <p:nvPr userDrawn="1"/>
        </p:nvPicPr>
        <p:blipFill>
          <a:blip r:embed="rId45" cstate="print"/>
          <a:srcRect/>
          <a:stretch>
            <a:fillRect/>
          </a:stretch>
        </p:blipFill>
        <p:spPr bwMode="auto">
          <a:xfrm>
            <a:off x="13308079" y="8498417"/>
            <a:ext cx="2243885" cy="548216"/>
          </a:xfrm>
          <a:prstGeom prst="rect">
            <a:avLst/>
          </a:prstGeom>
          <a:noFill/>
          <a:ln w="9525">
            <a:noFill/>
            <a:miter lim="800000"/>
            <a:headEnd/>
            <a:tailEnd/>
          </a:ln>
        </p:spPr>
      </p:pic>
      <p:pic>
        <p:nvPicPr>
          <p:cNvPr id="7" name="Picture 6" descr="DEL_COL"/>
          <p:cNvPicPr>
            <a:picLocks noChangeAspect="1" noChangeArrowheads="1"/>
          </p:cNvPicPr>
          <p:nvPr userDrawn="1"/>
        </p:nvPicPr>
        <p:blipFill>
          <a:blip r:embed="rId46" cstate="print"/>
          <a:srcRect/>
          <a:stretch>
            <a:fillRect/>
          </a:stretch>
        </p:blipFill>
        <p:spPr bwMode="gray">
          <a:xfrm>
            <a:off x="702803" y="8737600"/>
            <a:ext cx="1227786" cy="186267"/>
          </a:xfrm>
          <a:prstGeom prst="rect">
            <a:avLst/>
          </a:prstGeom>
          <a:noFill/>
          <a:ln w="9525">
            <a:noFill/>
            <a:miter lim="800000"/>
            <a:headEnd/>
            <a:tailEnd/>
          </a:ln>
        </p:spPr>
      </p:pic>
    </p:spTree>
    <p:extLst>
      <p:ext uri="{BB962C8B-B14F-4D97-AF65-F5344CB8AC3E}">
        <p14:creationId xmlns:p14="http://schemas.microsoft.com/office/powerpoint/2010/main" val="420444317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Lst>
  <p:txStyles>
    <p:titleStyle>
      <a:lvl1pPr algn="l" rtl="0" eaLnBrk="1" fontAlgn="base" hangingPunct="1">
        <a:lnSpc>
          <a:spcPct val="106000"/>
        </a:lnSpc>
        <a:spcBef>
          <a:spcPct val="0"/>
        </a:spcBef>
        <a:spcAft>
          <a:spcPct val="0"/>
        </a:spcAft>
        <a:defRPr sz="2133" b="1">
          <a:solidFill>
            <a:schemeClr val="tx1"/>
          </a:solidFill>
          <a:latin typeface="+mj-lt"/>
          <a:ea typeface="+mj-ea"/>
          <a:cs typeface="+mj-cs"/>
        </a:defRPr>
      </a:lvl1pPr>
      <a:lvl2pPr algn="l" rtl="0" eaLnBrk="1" fontAlgn="base" hangingPunct="1">
        <a:lnSpc>
          <a:spcPct val="106000"/>
        </a:lnSpc>
        <a:spcBef>
          <a:spcPct val="0"/>
        </a:spcBef>
        <a:spcAft>
          <a:spcPct val="0"/>
        </a:spcAft>
        <a:defRPr sz="2133" b="1">
          <a:solidFill>
            <a:schemeClr val="tx1"/>
          </a:solidFill>
          <a:latin typeface="Arial" charset="0"/>
        </a:defRPr>
      </a:lvl2pPr>
      <a:lvl3pPr algn="l" rtl="0" eaLnBrk="1" fontAlgn="base" hangingPunct="1">
        <a:lnSpc>
          <a:spcPct val="106000"/>
        </a:lnSpc>
        <a:spcBef>
          <a:spcPct val="0"/>
        </a:spcBef>
        <a:spcAft>
          <a:spcPct val="0"/>
        </a:spcAft>
        <a:defRPr sz="2133" b="1">
          <a:solidFill>
            <a:schemeClr val="tx1"/>
          </a:solidFill>
          <a:latin typeface="Arial" charset="0"/>
        </a:defRPr>
      </a:lvl3pPr>
      <a:lvl4pPr algn="l" rtl="0" eaLnBrk="1" fontAlgn="base" hangingPunct="1">
        <a:lnSpc>
          <a:spcPct val="106000"/>
        </a:lnSpc>
        <a:spcBef>
          <a:spcPct val="0"/>
        </a:spcBef>
        <a:spcAft>
          <a:spcPct val="0"/>
        </a:spcAft>
        <a:defRPr sz="2133" b="1">
          <a:solidFill>
            <a:schemeClr val="tx1"/>
          </a:solidFill>
          <a:latin typeface="Arial" charset="0"/>
        </a:defRPr>
      </a:lvl4pPr>
      <a:lvl5pPr algn="l" rtl="0" eaLnBrk="1" fontAlgn="base" hangingPunct="1">
        <a:lnSpc>
          <a:spcPct val="106000"/>
        </a:lnSpc>
        <a:spcBef>
          <a:spcPct val="0"/>
        </a:spcBef>
        <a:spcAft>
          <a:spcPct val="0"/>
        </a:spcAft>
        <a:defRPr sz="2133" b="1">
          <a:solidFill>
            <a:schemeClr val="tx1"/>
          </a:solidFill>
          <a:latin typeface="Arial" charset="0"/>
        </a:defRPr>
      </a:lvl5pPr>
      <a:lvl6pPr marL="609585" algn="l" rtl="0" eaLnBrk="1" fontAlgn="base" hangingPunct="1">
        <a:lnSpc>
          <a:spcPct val="106000"/>
        </a:lnSpc>
        <a:spcBef>
          <a:spcPct val="0"/>
        </a:spcBef>
        <a:spcAft>
          <a:spcPct val="0"/>
        </a:spcAft>
        <a:defRPr sz="2133" b="1">
          <a:solidFill>
            <a:schemeClr val="tx1"/>
          </a:solidFill>
          <a:latin typeface="Arial" charset="0"/>
        </a:defRPr>
      </a:lvl6pPr>
      <a:lvl7pPr marL="1219170" algn="l" rtl="0" eaLnBrk="1" fontAlgn="base" hangingPunct="1">
        <a:lnSpc>
          <a:spcPct val="106000"/>
        </a:lnSpc>
        <a:spcBef>
          <a:spcPct val="0"/>
        </a:spcBef>
        <a:spcAft>
          <a:spcPct val="0"/>
        </a:spcAft>
        <a:defRPr sz="2133" b="1">
          <a:solidFill>
            <a:schemeClr val="tx1"/>
          </a:solidFill>
          <a:latin typeface="Arial" charset="0"/>
        </a:defRPr>
      </a:lvl7pPr>
      <a:lvl8pPr marL="1828754" algn="l" rtl="0" eaLnBrk="1" fontAlgn="base" hangingPunct="1">
        <a:lnSpc>
          <a:spcPct val="106000"/>
        </a:lnSpc>
        <a:spcBef>
          <a:spcPct val="0"/>
        </a:spcBef>
        <a:spcAft>
          <a:spcPct val="0"/>
        </a:spcAft>
        <a:defRPr sz="2133" b="1">
          <a:solidFill>
            <a:schemeClr val="tx1"/>
          </a:solidFill>
          <a:latin typeface="Arial" charset="0"/>
        </a:defRPr>
      </a:lvl8pPr>
      <a:lvl9pPr marL="2438339" algn="l" rtl="0" eaLnBrk="1" fontAlgn="base" hangingPunct="1">
        <a:lnSpc>
          <a:spcPct val="106000"/>
        </a:lnSpc>
        <a:spcBef>
          <a:spcPct val="0"/>
        </a:spcBef>
        <a:spcAft>
          <a:spcPct val="0"/>
        </a:spcAft>
        <a:defRPr sz="2133" b="1">
          <a:solidFill>
            <a:schemeClr val="tx1"/>
          </a:solidFill>
          <a:latin typeface="Arial" charset="0"/>
        </a:defRPr>
      </a:lvl9pPr>
    </p:titleStyle>
    <p:bodyStyle>
      <a:lvl1pPr marL="457189" indent="-457189" algn="l" rtl="0" eaLnBrk="1" fontAlgn="base" hangingPunct="1">
        <a:lnSpc>
          <a:spcPct val="106000"/>
        </a:lnSpc>
        <a:spcBef>
          <a:spcPct val="80000"/>
        </a:spcBef>
        <a:spcAft>
          <a:spcPct val="0"/>
        </a:spcAft>
        <a:buClr>
          <a:schemeClr val="tx1"/>
        </a:buClr>
        <a:buSzPct val="80000"/>
        <a:defRPr sz="1467">
          <a:solidFill>
            <a:schemeClr val="tx1"/>
          </a:solidFill>
          <a:latin typeface="+mn-lt"/>
          <a:ea typeface="+mn-ea"/>
          <a:cs typeface="+mn-cs"/>
        </a:defRPr>
      </a:lvl1pPr>
      <a:lvl2pPr marL="226478" indent="-224361" algn="l" rtl="0" eaLnBrk="1" fontAlgn="base" hangingPunct="1">
        <a:lnSpc>
          <a:spcPct val="106000"/>
        </a:lnSpc>
        <a:spcBef>
          <a:spcPct val="80000"/>
        </a:spcBef>
        <a:spcAft>
          <a:spcPct val="0"/>
        </a:spcAft>
        <a:buClr>
          <a:schemeClr val="tx1"/>
        </a:buClr>
        <a:buFont typeface="Wingdings 2" pitchFamily="18" charset="2"/>
        <a:buChar char="¡"/>
        <a:defRPr sz="1467">
          <a:solidFill>
            <a:schemeClr val="tx1"/>
          </a:solidFill>
          <a:latin typeface="+mn-lt"/>
        </a:defRPr>
      </a:lvl2pPr>
      <a:lvl3pPr marL="459306" indent="-230712" algn="l" rtl="0" eaLnBrk="1" fontAlgn="base" hangingPunct="1">
        <a:lnSpc>
          <a:spcPct val="106000"/>
        </a:lnSpc>
        <a:spcBef>
          <a:spcPct val="40000"/>
        </a:spcBef>
        <a:spcAft>
          <a:spcPct val="0"/>
        </a:spcAft>
        <a:buClr>
          <a:schemeClr val="tx1"/>
        </a:buClr>
        <a:buFont typeface="Arial" charset="0"/>
        <a:buChar char="–"/>
        <a:defRPr sz="1333">
          <a:solidFill>
            <a:schemeClr val="tx1"/>
          </a:solidFill>
          <a:latin typeface="+mn-lt"/>
        </a:defRPr>
      </a:lvl3pPr>
      <a:lvl4pPr marL="690016" indent="-228594" algn="l" rtl="0" eaLnBrk="1" fontAlgn="base" hangingPunct="1">
        <a:lnSpc>
          <a:spcPct val="106000"/>
        </a:lnSpc>
        <a:spcBef>
          <a:spcPct val="20000"/>
        </a:spcBef>
        <a:spcAft>
          <a:spcPct val="0"/>
        </a:spcAft>
        <a:buClr>
          <a:schemeClr val="tx1"/>
        </a:buClr>
        <a:buChar char="•"/>
        <a:defRPr sz="1333">
          <a:solidFill>
            <a:schemeClr val="tx1"/>
          </a:solidFill>
          <a:latin typeface="+mn-lt"/>
        </a:defRPr>
      </a:lvl4pPr>
      <a:lvl5pPr marL="1928236" indent="-315376" algn="l" rtl="0" eaLnBrk="1" fontAlgn="base" hangingPunct="1">
        <a:spcBef>
          <a:spcPct val="20000"/>
        </a:spcBef>
        <a:spcAft>
          <a:spcPct val="0"/>
        </a:spcAft>
        <a:buClr>
          <a:schemeClr val="tx1"/>
        </a:buClr>
        <a:buChar char="–"/>
        <a:defRPr sz="1600">
          <a:solidFill>
            <a:schemeClr val="tx1"/>
          </a:solidFill>
          <a:latin typeface="+mn-lt"/>
        </a:defRPr>
      </a:lvl5pPr>
      <a:lvl6pPr marL="2537821" indent="-315376" algn="l" rtl="0" eaLnBrk="1" fontAlgn="base" hangingPunct="1">
        <a:spcBef>
          <a:spcPct val="20000"/>
        </a:spcBef>
        <a:spcAft>
          <a:spcPct val="0"/>
        </a:spcAft>
        <a:buClr>
          <a:schemeClr val="tx1"/>
        </a:buClr>
        <a:buChar char="–"/>
        <a:defRPr sz="1600">
          <a:solidFill>
            <a:schemeClr val="tx1"/>
          </a:solidFill>
          <a:latin typeface="+mn-lt"/>
        </a:defRPr>
      </a:lvl6pPr>
      <a:lvl7pPr marL="3147405" indent="-315376" algn="l" rtl="0" eaLnBrk="1" fontAlgn="base" hangingPunct="1">
        <a:spcBef>
          <a:spcPct val="20000"/>
        </a:spcBef>
        <a:spcAft>
          <a:spcPct val="0"/>
        </a:spcAft>
        <a:buClr>
          <a:schemeClr val="tx1"/>
        </a:buClr>
        <a:buChar char="–"/>
        <a:defRPr sz="1600">
          <a:solidFill>
            <a:schemeClr val="tx1"/>
          </a:solidFill>
          <a:latin typeface="+mn-lt"/>
        </a:defRPr>
      </a:lvl7pPr>
      <a:lvl8pPr marL="3756990" indent="-315376" algn="l" rtl="0" eaLnBrk="1" fontAlgn="base" hangingPunct="1">
        <a:spcBef>
          <a:spcPct val="20000"/>
        </a:spcBef>
        <a:spcAft>
          <a:spcPct val="0"/>
        </a:spcAft>
        <a:buClr>
          <a:schemeClr val="tx1"/>
        </a:buClr>
        <a:buChar char="–"/>
        <a:defRPr sz="1600">
          <a:solidFill>
            <a:schemeClr val="tx1"/>
          </a:solidFill>
          <a:latin typeface="+mn-lt"/>
        </a:defRPr>
      </a:lvl8pPr>
      <a:lvl9pPr marL="4366575" indent="-315376"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ogo ba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2117"/>
            <a:ext cx="16299926"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77399" y="0"/>
            <a:ext cx="1395443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812880" y="2133601"/>
            <a:ext cx="14631829" cy="603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812880" y="8326967"/>
            <a:ext cx="3793437"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867" smtClean="0">
                <a:latin typeface="Arial" charset="0"/>
              </a:defRPr>
            </a:lvl1pPr>
          </a:lstStyle>
          <a:p>
            <a:pPr defTabSz="1219170" fontAlgn="base">
              <a:spcBef>
                <a:spcPct val="0"/>
              </a:spcBef>
              <a:spcAft>
                <a:spcPct val="0"/>
              </a:spcAft>
              <a:defRPr/>
            </a:pPr>
            <a:endParaRPr lang="en-US" altLang="en-US">
              <a:solidFill>
                <a:srgbClr val="000000"/>
              </a:solidFill>
            </a:endParaRPr>
          </a:p>
        </p:txBody>
      </p:sp>
      <p:sp>
        <p:nvSpPr>
          <p:cNvPr id="20485" name="Rectangle 5"/>
          <p:cNvSpPr>
            <a:spLocks noGrp="1" noChangeArrowheads="1"/>
          </p:cNvSpPr>
          <p:nvPr>
            <p:ph type="ftr" sz="quarter" idx="3"/>
          </p:nvPr>
        </p:nvSpPr>
        <p:spPr bwMode="auto">
          <a:xfrm>
            <a:off x="5554676" y="8326967"/>
            <a:ext cx="5148236"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867" smtClean="0">
                <a:latin typeface="Arial" charset="0"/>
              </a:defRPr>
            </a:lvl1pPr>
          </a:lstStyle>
          <a:p>
            <a:pPr defTabSz="1219170" fontAlgn="base">
              <a:spcBef>
                <a:spcPct val="0"/>
              </a:spcBef>
              <a:spcAft>
                <a:spcPct val="0"/>
              </a:spcAft>
              <a:defRPr/>
            </a:pPr>
            <a:endParaRPr lang="en-US" altLang="en-US">
              <a:solidFill>
                <a:srgbClr val="000000"/>
              </a:solidFill>
            </a:endParaRPr>
          </a:p>
        </p:txBody>
      </p:sp>
      <p:sp>
        <p:nvSpPr>
          <p:cNvPr id="20486" name="Rectangle 6"/>
          <p:cNvSpPr>
            <a:spLocks noGrp="1" noChangeArrowheads="1"/>
          </p:cNvSpPr>
          <p:nvPr>
            <p:ph type="sldNum" sz="quarter" idx="4"/>
          </p:nvPr>
        </p:nvSpPr>
        <p:spPr bwMode="auto">
          <a:xfrm>
            <a:off x="11651272" y="8326967"/>
            <a:ext cx="3793437"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867"/>
            </a:lvl1pPr>
          </a:lstStyle>
          <a:p>
            <a:pPr defTabSz="1219170" fontAlgn="base">
              <a:spcBef>
                <a:spcPct val="0"/>
              </a:spcBef>
              <a:spcAft>
                <a:spcPct val="0"/>
              </a:spcAft>
            </a:pPr>
            <a:fld id="{84182BEA-89E4-4E1B-9841-9ED1134F3100}"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4397027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spcBef>
          <a:spcPct val="0"/>
        </a:spcBef>
        <a:spcAft>
          <a:spcPct val="0"/>
        </a:spcAft>
        <a:defRPr sz="3067">
          <a:solidFill>
            <a:schemeClr val="bg1"/>
          </a:solidFill>
          <a:latin typeface="+mj-lt"/>
          <a:ea typeface="+mj-ea"/>
          <a:cs typeface="+mj-cs"/>
        </a:defRPr>
      </a:lvl1pPr>
      <a:lvl2pPr algn="l" rtl="0" eaLnBrk="0" fontAlgn="base" hangingPunct="0">
        <a:spcBef>
          <a:spcPct val="0"/>
        </a:spcBef>
        <a:spcAft>
          <a:spcPct val="0"/>
        </a:spcAft>
        <a:defRPr sz="3067">
          <a:solidFill>
            <a:schemeClr val="bg1"/>
          </a:solidFill>
          <a:latin typeface="Arial" charset="0"/>
        </a:defRPr>
      </a:lvl2pPr>
      <a:lvl3pPr algn="l" rtl="0" eaLnBrk="0" fontAlgn="base" hangingPunct="0">
        <a:spcBef>
          <a:spcPct val="0"/>
        </a:spcBef>
        <a:spcAft>
          <a:spcPct val="0"/>
        </a:spcAft>
        <a:defRPr sz="3067">
          <a:solidFill>
            <a:schemeClr val="bg1"/>
          </a:solidFill>
          <a:latin typeface="Arial" charset="0"/>
        </a:defRPr>
      </a:lvl3pPr>
      <a:lvl4pPr algn="l" rtl="0" eaLnBrk="0" fontAlgn="base" hangingPunct="0">
        <a:spcBef>
          <a:spcPct val="0"/>
        </a:spcBef>
        <a:spcAft>
          <a:spcPct val="0"/>
        </a:spcAft>
        <a:defRPr sz="3067">
          <a:solidFill>
            <a:schemeClr val="bg1"/>
          </a:solidFill>
          <a:latin typeface="Arial" charset="0"/>
        </a:defRPr>
      </a:lvl4pPr>
      <a:lvl5pPr algn="l" rtl="0" eaLnBrk="0" fontAlgn="base" hangingPunct="0">
        <a:spcBef>
          <a:spcPct val="0"/>
        </a:spcBef>
        <a:spcAft>
          <a:spcPct val="0"/>
        </a:spcAft>
        <a:defRPr sz="3067">
          <a:solidFill>
            <a:schemeClr val="bg1"/>
          </a:solidFill>
          <a:latin typeface="Arial" charset="0"/>
        </a:defRPr>
      </a:lvl5pPr>
      <a:lvl6pPr marL="609585" algn="l" rtl="0" fontAlgn="base">
        <a:spcBef>
          <a:spcPct val="0"/>
        </a:spcBef>
        <a:spcAft>
          <a:spcPct val="0"/>
        </a:spcAft>
        <a:defRPr sz="3067">
          <a:solidFill>
            <a:schemeClr val="bg1"/>
          </a:solidFill>
          <a:latin typeface="Arial" charset="0"/>
        </a:defRPr>
      </a:lvl6pPr>
      <a:lvl7pPr marL="1219170" algn="l" rtl="0" fontAlgn="base">
        <a:spcBef>
          <a:spcPct val="0"/>
        </a:spcBef>
        <a:spcAft>
          <a:spcPct val="0"/>
        </a:spcAft>
        <a:defRPr sz="3067">
          <a:solidFill>
            <a:schemeClr val="bg1"/>
          </a:solidFill>
          <a:latin typeface="Arial" charset="0"/>
        </a:defRPr>
      </a:lvl7pPr>
      <a:lvl8pPr marL="1828754" algn="l" rtl="0" fontAlgn="base">
        <a:spcBef>
          <a:spcPct val="0"/>
        </a:spcBef>
        <a:spcAft>
          <a:spcPct val="0"/>
        </a:spcAft>
        <a:defRPr sz="3067">
          <a:solidFill>
            <a:schemeClr val="bg1"/>
          </a:solidFill>
          <a:latin typeface="Arial" charset="0"/>
        </a:defRPr>
      </a:lvl8pPr>
      <a:lvl9pPr marL="2438339" algn="l" rtl="0" fontAlgn="base">
        <a:spcBef>
          <a:spcPct val="0"/>
        </a:spcBef>
        <a:spcAft>
          <a:spcPct val="0"/>
        </a:spcAft>
        <a:defRPr sz="3067">
          <a:solidFill>
            <a:schemeClr val="bg1"/>
          </a:solidFill>
          <a:latin typeface="Arial" charset="0"/>
        </a:defRPr>
      </a:lvl9pPr>
    </p:titleStyle>
    <p:bodyStyle>
      <a:lvl1pPr marL="457189" indent="-457189"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990575" indent="-380990" algn="l" rtl="0" eaLnBrk="0" fontAlgn="base" hangingPunct="0">
        <a:spcBef>
          <a:spcPct val="20000"/>
        </a:spcBef>
        <a:spcAft>
          <a:spcPct val="0"/>
        </a:spcAft>
        <a:buClr>
          <a:srgbClr val="D52B1E"/>
        </a:buClr>
        <a:buChar char="–"/>
        <a:defRPr>
          <a:solidFill>
            <a:srgbClr val="00337F"/>
          </a:solidFill>
          <a:latin typeface="+mn-lt"/>
        </a:defRPr>
      </a:lvl2pPr>
      <a:lvl3pPr marL="1523962" indent="-304792" algn="l" rtl="0" eaLnBrk="0" fontAlgn="base" hangingPunct="0">
        <a:spcBef>
          <a:spcPct val="20000"/>
        </a:spcBef>
        <a:spcAft>
          <a:spcPct val="0"/>
        </a:spcAft>
        <a:buClr>
          <a:srgbClr val="D52B1E"/>
        </a:buClr>
        <a:buChar char="•"/>
        <a:defRPr>
          <a:solidFill>
            <a:srgbClr val="00337F"/>
          </a:solidFill>
          <a:latin typeface="+mn-lt"/>
        </a:defRPr>
      </a:lvl3pPr>
      <a:lvl4pPr marL="2133547" indent="-304792" algn="l" rtl="0" eaLnBrk="0" fontAlgn="base" hangingPunct="0">
        <a:spcBef>
          <a:spcPct val="20000"/>
        </a:spcBef>
        <a:spcAft>
          <a:spcPct val="0"/>
        </a:spcAft>
        <a:buClr>
          <a:srgbClr val="D52B1E"/>
        </a:buClr>
        <a:buChar char="–"/>
        <a:defRPr>
          <a:solidFill>
            <a:srgbClr val="00337F"/>
          </a:solidFill>
          <a:latin typeface="+mn-lt"/>
        </a:defRPr>
      </a:lvl4pPr>
      <a:lvl5pPr marL="2743131" indent="-304792" algn="l" rtl="0" eaLnBrk="0" fontAlgn="base" hangingPunct="0">
        <a:spcBef>
          <a:spcPct val="20000"/>
        </a:spcBef>
        <a:spcAft>
          <a:spcPct val="0"/>
        </a:spcAft>
        <a:buClr>
          <a:srgbClr val="D52B1E"/>
        </a:buClr>
        <a:buChar char="•"/>
        <a:defRPr>
          <a:solidFill>
            <a:srgbClr val="00337F"/>
          </a:solidFill>
          <a:latin typeface="+mn-lt"/>
        </a:defRPr>
      </a:lvl5pPr>
      <a:lvl6pPr marL="3352716" indent="-304792" algn="l" rtl="0" fontAlgn="base">
        <a:spcBef>
          <a:spcPct val="20000"/>
        </a:spcBef>
        <a:spcAft>
          <a:spcPct val="0"/>
        </a:spcAft>
        <a:buClr>
          <a:srgbClr val="D52B1E"/>
        </a:buClr>
        <a:buChar char="•"/>
        <a:defRPr>
          <a:solidFill>
            <a:srgbClr val="00337F"/>
          </a:solidFill>
          <a:latin typeface="+mn-lt"/>
        </a:defRPr>
      </a:lvl6pPr>
      <a:lvl7pPr marL="3962301" indent="-304792" algn="l" rtl="0" fontAlgn="base">
        <a:spcBef>
          <a:spcPct val="20000"/>
        </a:spcBef>
        <a:spcAft>
          <a:spcPct val="0"/>
        </a:spcAft>
        <a:buClr>
          <a:srgbClr val="D52B1E"/>
        </a:buClr>
        <a:buChar char="•"/>
        <a:defRPr>
          <a:solidFill>
            <a:srgbClr val="00337F"/>
          </a:solidFill>
          <a:latin typeface="+mn-lt"/>
        </a:defRPr>
      </a:lvl7pPr>
      <a:lvl8pPr marL="4571886" indent="-304792" algn="l" rtl="0" fontAlgn="base">
        <a:spcBef>
          <a:spcPct val="20000"/>
        </a:spcBef>
        <a:spcAft>
          <a:spcPct val="0"/>
        </a:spcAft>
        <a:buClr>
          <a:srgbClr val="D52B1E"/>
        </a:buClr>
        <a:buChar char="•"/>
        <a:defRPr>
          <a:solidFill>
            <a:srgbClr val="00337F"/>
          </a:solidFill>
          <a:latin typeface="+mn-lt"/>
        </a:defRPr>
      </a:lvl8pPr>
      <a:lvl9pPr marL="5181470" indent="-304792"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hidden">
          <a:xfrm>
            <a:off x="1" y="0"/>
            <a:ext cx="16257587"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Title Placeholder 1"/>
          <p:cNvSpPr>
            <a:spLocks noGrp="1"/>
          </p:cNvSpPr>
          <p:nvPr>
            <p:ph type="title"/>
          </p:nvPr>
        </p:nvSpPr>
        <p:spPr>
          <a:xfrm>
            <a:off x="2055812" y="473670"/>
            <a:ext cx="12473781" cy="1828800"/>
          </a:xfrm>
          <a:prstGeom prst="rect">
            <a:avLst/>
          </a:prstGeom>
        </p:spPr>
        <p:txBody>
          <a:bodyPr vert="horz" lIns="0" tIns="0" rIns="0" bIns="0" rtlCol="0" anchor="b">
            <a:noAutofit/>
          </a:bodyPr>
          <a:lstStyle/>
          <a:p>
            <a:r>
              <a:rPr lang="en-US" dirty="0" smtClean="0"/>
              <a:t>Click to edit title style</a:t>
            </a:r>
            <a:endParaRPr lang="en-US" dirty="0"/>
          </a:p>
        </p:txBody>
      </p:sp>
      <p:sp>
        <p:nvSpPr>
          <p:cNvPr id="3" name="Text Placeholder 2"/>
          <p:cNvSpPr>
            <a:spLocks noGrp="1"/>
          </p:cNvSpPr>
          <p:nvPr>
            <p:ph type="body" idx="1"/>
          </p:nvPr>
        </p:nvSpPr>
        <p:spPr>
          <a:xfrm>
            <a:off x="2055812" y="2446940"/>
            <a:ext cx="12460303" cy="5843915"/>
          </a:xfrm>
          <a:prstGeom prst="rect">
            <a:avLst/>
          </a:prstGeom>
        </p:spPr>
        <p:txBody>
          <a:bodyPr vert="horz" lIns="0" tIns="72576" rIns="0" bIns="72576" rtlCol="0">
            <a:no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92"/>
          <p:cNvSpPr txBox="1">
            <a:spLocks noChangeArrowheads="1"/>
          </p:cNvSpPr>
          <p:nvPr userDrawn="1"/>
        </p:nvSpPr>
        <p:spPr bwMode="auto">
          <a:xfrm>
            <a:off x="7293949" y="9353385"/>
            <a:ext cx="1472109" cy="230832"/>
          </a:xfrm>
          <a:prstGeom prst="rect">
            <a:avLst/>
          </a:prstGeom>
          <a:noFill/>
          <a:ln w="9525" algn="ctr">
            <a:noFill/>
            <a:miter lim="800000"/>
            <a:headEnd/>
            <a:tailEnd/>
          </a:ln>
          <a:effectLst/>
        </p:spPr>
        <p:txBody>
          <a:bodyPr wrap="none" anchor="ctr">
            <a:spAutoFit/>
          </a:bodyPr>
          <a:lstStyle/>
          <a:p>
            <a:r>
              <a:rPr lang="en-US" sz="900" dirty="0" err="1" smtClean="0">
                <a:solidFill>
                  <a:srgbClr val="262626"/>
                </a:solidFill>
              </a:rPr>
              <a:t>Infor</a:t>
            </a:r>
            <a:r>
              <a:rPr lang="en-US" sz="900" dirty="0" smtClean="0">
                <a:solidFill>
                  <a:srgbClr val="262626"/>
                </a:solidFill>
              </a:rPr>
              <a:t> Next 2015 Template </a:t>
            </a:r>
            <a:endParaRPr lang="en-US" sz="900" dirty="0">
              <a:solidFill>
                <a:srgbClr val="262626"/>
              </a:solidFill>
            </a:endParaRPr>
          </a:p>
        </p:txBody>
      </p:sp>
      <p:sp>
        <p:nvSpPr>
          <p:cNvPr id="7" name="Slide Number Placeholder 3"/>
          <p:cNvSpPr txBox="1">
            <a:spLocks/>
          </p:cNvSpPr>
          <p:nvPr userDrawn="1"/>
        </p:nvSpPr>
        <p:spPr>
          <a:xfrm>
            <a:off x="14503974" y="8557557"/>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rgbClr val="F2F2F2">
                    <a:lumMod val="75000"/>
                  </a:srgbClr>
                </a:solidFill>
              </a:rPr>
              <a:pPr algn="ctr"/>
              <a:t>‹#›</a:t>
            </a:fld>
            <a:endParaRPr lang="en-US" sz="1600" dirty="0">
              <a:solidFill>
                <a:srgbClr val="F2F2F2">
                  <a:lumMod val="75000"/>
                </a:srgbClr>
              </a:solidFill>
            </a:endParaRPr>
          </a:p>
        </p:txBody>
      </p:sp>
      <p:sp>
        <p:nvSpPr>
          <p:cNvPr id="8" name="TextBox 7"/>
          <p:cNvSpPr txBox="1"/>
          <p:nvPr userDrawn="1"/>
        </p:nvSpPr>
        <p:spPr>
          <a:xfrm>
            <a:off x="2152962" y="8776812"/>
            <a:ext cx="12722443" cy="123111"/>
          </a:xfrm>
          <a:prstGeom prst="rect">
            <a:avLst/>
          </a:prstGeom>
          <a:noFill/>
        </p:spPr>
        <p:txBody>
          <a:bodyPr wrap="square" lIns="0" tIns="0" rIns="0" bIns="0" rtlCol="0" anchor="ctr">
            <a:spAutoFit/>
          </a:bodyPr>
          <a:lstStyle/>
          <a:p>
            <a:pPr algn="r"/>
            <a:r>
              <a:rPr lang="en-US" sz="800" dirty="0" smtClean="0">
                <a:solidFill>
                  <a:srgbClr val="F2F2F2">
                    <a:lumMod val="90000"/>
                  </a:srgbClr>
                </a:solidFill>
              </a:rPr>
              <a:t>Copyright ©2015 Infor. All rights reserved. This presentation is provided for informational purposes only and does not constitute a commitment in any way. The information, products and services described herein are subject to change at any time without notice.</a:t>
            </a:r>
            <a:endParaRPr lang="en-US" sz="800" dirty="0">
              <a:solidFill>
                <a:srgbClr val="F2F2F2">
                  <a:lumMod val="90000"/>
                </a:srgbClr>
              </a:solidFill>
            </a:endParaRPr>
          </a:p>
        </p:txBody>
      </p:sp>
    </p:spTree>
    <p:extLst>
      <p:ext uri="{BB962C8B-B14F-4D97-AF65-F5344CB8AC3E}">
        <p14:creationId xmlns:p14="http://schemas.microsoft.com/office/powerpoint/2010/main" val="133801888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Lst>
  <p:timing>
    <p:tnLst>
      <p:par>
        <p:cTn id="1" dur="indefinite" restart="never" nodeType="tmRoot"/>
      </p:par>
    </p:tnLst>
  </p:timing>
  <p:hf hdr="0" ftr="0"/>
  <p:txStyles>
    <p:title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p:titleStyle>
    <p:bodyStyle>
      <a:lvl1pPr marL="287338" marR="0" indent="-287338" algn="l" defTabSz="1451519" rtl="0" eaLnBrk="1" fontAlgn="auto" latinLnBrk="0" hangingPunct="1">
        <a:lnSpc>
          <a:spcPct val="85000"/>
        </a:lnSpc>
        <a:spcBef>
          <a:spcPts val="600"/>
        </a:spcBef>
        <a:spcAft>
          <a:spcPts val="600"/>
        </a:spcAft>
        <a:buClrTx/>
        <a:buSzTx/>
        <a:buFont typeface="Arial" pitchFamily="34" charset="0"/>
        <a:buChar char="•"/>
        <a:tabLst/>
        <a:defRPr sz="3000" kern="1200" spc="-50" baseline="0">
          <a:solidFill>
            <a:schemeClr val="bg2">
              <a:lumMod val="25000"/>
            </a:schemeClr>
          </a:solidFill>
          <a:latin typeface="+mn-lt"/>
          <a:ea typeface="Tahoma" pitchFamily="34" charset="0"/>
          <a:cs typeface="Tahoma" pitchFamily="34" charset="0"/>
        </a:defRPr>
      </a:lvl1pPr>
      <a:lvl2pPr marL="736600" marR="0" indent="-280988" algn="l" defTabSz="1451519" rtl="0" eaLnBrk="1" fontAlgn="auto" latinLnBrk="0" hangingPunct="1">
        <a:lnSpc>
          <a:spcPct val="85000"/>
        </a:lnSpc>
        <a:spcBef>
          <a:spcPts val="600"/>
        </a:spcBef>
        <a:spcAft>
          <a:spcPts val="600"/>
        </a:spcAft>
        <a:buClrTx/>
        <a:buSzTx/>
        <a:buFont typeface="Arial" pitchFamily="34" charset="0"/>
        <a:buChar char="•"/>
        <a:tabLst/>
        <a:defRPr sz="2600" kern="1200" spc="-50" baseline="0">
          <a:solidFill>
            <a:schemeClr val="bg2">
              <a:lumMod val="25000"/>
            </a:schemeClr>
          </a:solidFill>
          <a:latin typeface="+mn-lt"/>
          <a:ea typeface="Tahoma" pitchFamily="34" charset="0"/>
          <a:cs typeface="Tahoma" pitchFamily="34" charset="0"/>
        </a:defRPr>
      </a:lvl2pPr>
      <a:lvl3pPr marL="1255713" marR="0" indent="-239713" algn="l" defTabSz="1451519" rtl="0" eaLnBrk="1" fontAlgn="auto" latinLnBrk="0" hangingPunct="1">
        <a:lnSpc>
          <a:spcPct val="85000"/>
        </a:lnSpc>
        <a:spcBef>
          <a:spcPts val="600"/>
        </a:spcBef>
        <a:spcAft>
          <a:spcPts val="600"/>
        </a:spcAft>
        <a:buClrTx/>
        <a:buSzTx/>
        <a:buFont typeface="Arial" pitchFamily="34" charset="0"/>
        <a:buChar char="•"/>
        <a:tabLst/>
        <a:defRPr sz="2200" kern="1200" spc="-50" baseline="0">
          <a:solidFill>
            <a:schemeClr val="bg2">
              <a:lumMod val="25000"/>
            </a:schemeClr>
          </a:solidFill>
          <a:latin typeface="+mn-lt"/>
          <a:ea typeface="Tahoma" pitchFamily="34" charset="0"/>
          <a:cs typeface="Tahoma" pitchFamily="34" charset="0"/>
        </a:defRPr>
      </a:lvl3pPr>
      <a:lvl4pPr marL="1651000" marR="0" indent="-177800" algn="l" defTabSz="1451519" rtl="0" eaLnBrk="1" fontAlgn="auto" latinLnBrk="0" hangingPunct="1">
        <a:lnSpc>
          <a:spcPct val="85000"/>
        </a:lnSpc>
        <a:spcBef>
          <a:spcPts val="600"/>
        </a:spcBef>
        <a:spcAft>
          <a:spcPts val="600"/>
        </a:spcAft>
        <a:buClrTx/>
        <a:buSzTx/>
        <a:buFont typeface="Arial" pitchFamily="34" charset="0"/>
        <a:buChar char="•"/>
        <a:tabLst/>
        <a:defRPr sz="1800" kern="1200" spc="-50" baseline="0">
          <a:solidFill>
            <a:schemeClr val="bg2">
              <a:lumMod val="25000"/>
            </a:schemeClr>
          </a:solidFill>
          <a:latin typeface="+mn-lt"/>
          <a:ea typeface="Tahoma" pitchFamily="34" charset="0"/>
          <a:cs typeface="Tahoma" pitchFamily="34" charset="0"/>
        </a:defRPr>
      </a:lvl4pPr>
      <a:lvl5pPr marL="2116138" marR="0" indent="-171450" algn="l" defTabSz="1451519" rtl="0" eaLnBrk="1" fontAlgn="auto" latinLnBrk="0" hangingPunct="1">
        <a:lnSpc>
          <a:spcPct val="85000"/>
        </a:lnSpc>
        <a:spcBef>
          <a:spcPts val="600"/>
        </a:spcBef>
        <a:spcAft>
          <a:spcPts val="600"/>
        </a:spcAft>
        <a:buClrTx/>
        <a:buSzTx/>
        <a:buFont typeface="Arial" pitchFamily="34" charset="0"/>
        <a:buChar char="•"/>
        <a:tabLst/>
        <a:defRPr sz="1600" kern="1200" spc="-50" baseline="0">
          <a:solidFill>
            <a:schemeClr val="bg2">
              <a:lumMod val="25000"/>
            </a:schemeClr>
          </a:solidFill>
          <a:latin typeface="+mn-lt"/>
          <a:ea typeface="Tahoma" pitchFamily="34" charset="0"/>
          <a:cs typeface="Tahoma"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6.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jpeg"/><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How to Build an HR Service Center for the New </a:t>
            </a:r>
            <a:r>
              <a:rPr lang="en-US" b="1" dirty="0" err="1"/>
              <a:t>Millenium</a:t>
            </a:r>
            <a:endParaRPr lang="en-US" dirty="0"/>
          </a:p>
        </p:txBody>
      </p:sp>
      <p:sp>
        <p:nvSpPr>
          <p:cNvPr id="4" name="Subtitle 3"/>
          <p:cNvSpPr>
            <a:spLocks noGrp="1"/>
          </p:cNvSpPr>
          <p:nvPr>
            <p:ph type="subTitle" idx="1"/>
          </p:nvPr>
        </p:nvSpPr>
        <p:spPr/>
        <p:txBody>
          <a:bodyPr/>
          <a:lstStyle/>
          <a:p>
            <a:r>
              <a:rPr lang="en-US" dirty="0" smtClean="0"/>
              <a:t>Lori Jefferis | Senior Product Manager | Infor</a:t>
            </a:r>
          </a:p>
          <a:p>
            <a:r>
              <a:rPr lang="en-US" dirty="0" smtClean="0"/>
              <a:t>Sue Anne </a:t>
            </a:r>
            <a:r>
              <a:rPr lang="en-US" dirty="0" err="1" smtClean="0"/>
              <a:t>Berkle</a:t>
            </a:r>
            <a:r>
              <a:rPr lang="en-US" dirty="0" smtClean="0"/>
              <a:t> | Director of Customer Relations | Bon Secours Health System</a:t>
            </a:r>
          </a:p>
          <a:p>
            <a:r>
              <a:rPr lang="en-US" dirty="0" smtClean="0"/>
              <a:t>Hong Le | Director of HRIS | </a:t>
            </a:r>
            <a:r>
              <a:rPr lang="en-US" dirty="0" err="1" smtClean="0"/>
              <a:t>Inova</a:t>
            </a:r>
            <a:r>
              <a:rPr lang="en-US" dirty="0" smtClean="0"/>
              <a:t> Health System</a:t>
            </a:r>
            <a:endParaRPr lang="en-US" dirty="0"/>
          </a:p>
        </p:txBody>
      </p:sp>
    </p:spTree>
    <p:extLst>
      <p:ext uri="{BB962C8B-B14F-4D97-AF65-F5344CB8AC3E}">
        <p14:creationId xmlns:p14="http://schemas.microsoft.com/office/powerpoint/2010/main" val="35000064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sz="quarter" idx="10"/>
          </p:nvPr>
        </p:nvSpPr>
        <p:spPr/>
        <p:txBody>
          <a:bodyPr/>
          <a:lstStyle/>
          <a:p>
            <a:r>
              <a:rPr lang="en-US" dirty="0" smtClean="0"/>
              <a:t>More than eight in 10 HR organizations are either currently transforming HR – or planning to do so</a:t>
            </a:r>
          </a:p>
          <a:p>
            <a:r>
              <a:rPr lang="en-US" dirty="0" smtClean="0"/>
              <a:t>Global</a:t>
            </a:r>
          </a:p>
          <a:p>
            <a:r>
              <a:rPr lang="en-US" dirty="0" smtClean="0"/>
              <a:t>Scope expanded from core HR administrative operations to all HR services</a:t>
            </a:r>
          </a:p>
          <a:p>
            <a:pPr lvl="1"/>
            <a:r>
              <a:rPr lang="en-US" dirty="0" smtClean="0"/>
              <a:t>Talent</a:t>
            </a:r>
          </a:p>
          <a:p>
            <a:pPr lvl="1"/>
            <a:r>
              <a:rPr lang="en-US" dirty="0" smtClean="0"/>
              <a:t>Learning and development</a:t>
            </a:r>
          </a:p>
          <a:p>
            <a:pPr lvl="1"/>
            <a:r>
              <a:rPr lang="en-US" dirty="0" smtClean="0"/>
              <a:t>Recruiting</a:t>
            </a:r>
          </a:p>
          <a:p>
            <a:pPr lvl="1"/>
            <a:r>
              <a:rPr lang="en-US" dirty="0" smtClean="0"/>
              <a:t>Staffing </a:t>
            </a:r>
            <a:endParaRPr lang="en-US" dirty="0"/>
          </a:p>
        </p:txBody>
      </p:sp>
    </p:spTree>
    <p:extLst>
      <p:ext uri="{BB962C8B-B14F-4D97-AF65-F5344CB8AC3E}">
        <p14:creationId xmlns:p14="http://schemas.microsoft.com/office/powerpoint/2010/main" val="39004804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32794" y="8286195"/>
            <a:ext cx="12192000" cy="868389"/>
            <a:chOff x="0" y="6214646"/>
            <a:chExt cx="9144000" cy="651292"/>
          </a:xfrm>
        </p:grpSpPr>
        <p:pic>
          <p:nvPicPr>
            <p:cNvPr id="5" name="Picture 4"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
        <p:nvSpPr>
          <p:cNvPr id="2" name="Title 1"/>
          <p:cNvSpPr>
            <a:spLocks noGrp="1"/>
          </p:cNvSpPr>
          <p:nvPr>
            <p:ph type="ctrTitle"/>
          </p:nvPr>
        </p:nvSpPr>
        <p:spPr>
          <a:xfrm>
            <a:off x="2947194" y="3505197"/>
            <a:ext cx="10363200" cy="1960033"/>
          </a:xfrm>
        </p:spPr>
        <p:txBody>
          <a:bodyPr>
            <a:normAutofit/>
          </a:bodyPr>
          <a:lstStyle/>
          <a:p>
            <a:r>
              <a:rPr lang="en-US" sz="4800" dirty="0"/>
              <a:t>Providing Good Help </a:t>
            </a:r>
            <a:br>
              <a:rPr lang="en-US" sz="4800" dirty="0"/>
            </a:br>
            <a:r>
              <a:rPr lang="en-US" sz="4800" dirty="0"/>
              <a:t>to Our Employees</a:t>
            </a:r>
            <a:br>
              <a:rPr lang="en-US" sz="4800" dirty="0"/>
            </a:br>
            <a:endParaRPr lang="en-US" sz="2667" i="1" baseline="30000" dirty="0"/>
          </a:p>
        </p:txBody>
      </p:sp>
      <p:sp>
        <p:nvSpPr>
          <p:cNvPr id="10" name="Subtitle 9"/>
          <p:cNvSpPr>
            <a:spLocks noGrp="1"/>
          </p:cNvSpPr>
          <p:nvPr>
            <p:ph type="subTitle" idx="1"/>
          </p:nvPr>
        </p:nvSpPr>
        <p:spPr>
          <a:xfrm>
            <a:off x="2642395" y="5486400"/>
            <a:ext cx="11319160" cy="1219200"/>
          </a:xfrm>
        </p:spPr>
        <p:txBody>
          <a:bodyPr>
            <a:noAutofit/>
          </a:bodyPr>
          <a:lstStyle/>
          <a:p>
            <a:r>
              <a:rPr lang="en-US" sz="3200" i="1" dirty="0"/>
              <a:t> The Bon Secours HR Transformation Journey</a:t>
            </a:r>
          </a:p>
        </p:txBody>
      </p:sp>
      <p:pic>
        <p:nvPicPr>
          <p:cNvPr id="11" name="Picture 10" descr="BS Health System Inc.jpg"/>
          <p:cNvPicPr>
            <a:picLocks noChangeAspect="1"/>
          </p:cNvPicPr>
          <p:nvPr/>
        </p:nvPicPr>
        <p:blipFill>
          <a:blip r:embed="rId4"/>
          <a:stretch>
            <a:fillRect/>
          </a:stretch>
        </p:blipFill>
        <p:spPr>
          <a:xfrm>
            <a:off x="4267994" y="1524000"/>
            <a:ext cx="7128256" cy="1832864"/>
          </a:xfrm>
          <a:prstGeom prst="rect">
            <a:avLst/>
          </a:prstGeom>
        </p:spPr>
      </p:pic>
      <p:pic>
        <p:nvPicPr>
          <p:cNvPr id="14" name="Picture 13" descr="new-masthead(1).jpg"/>
          <p:cNvPicPr>
            <a:picLocks noChangeAspect="1"/>
          </p:cNvPicPr>
          <p:nvPr/>
        </p:nvPicPr>
        <p:blipFill>
          <a:blip r:embed="rId5"/>
          <a:stretch>
            <a:fillRect/>
          </a:stretch>
        </p:blipFill>
        <p:spPr>
          <a:xfrm>
            <a:off x="2032794" y="1"/>
            <a:ext cx="12192000" cy="657492"/>
          </a:xfrm>
          <a:prstGeom prst="rect">
            <a:avLst/>
          </a:prstGeom>
        </p:spPr>
      </p:pic>
    </p:spTree>
    <p:extLst>
      <p:ext uri="{BB962C8B-B14F-4D97-AF65-F5344CB8AC3E}">
        <p14:creationId xmlns:p14="http://schemas.microsoft.com/office/powerpoint/2010/main" val="2152505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479" y="1139237"/>
            <a:ext cx="11127316" cy="347959"/>
          </a:xfrm>
        </p:spPr>
        <p:txBody>
          <a:bodyPr>
            <a:noAutofit/>
          </a:bodyPr>
          <a:lstStyle/>
          <a:p>
            <a:r>
              <a:rPr lang="en-US" sz="3200" b="1" dirty="0">
                <a:latin typeface="+mn-lt"/>
              </a:rPr>
              <a:t>Agenda</a:t>
            </a:r>
          </a:p>
        </p:txBody>
      </p:sp>
      <p:sp>
        <p:nvSpPr>
          <p:cNvPr id="4" name="TextBox 3"/>
          <p:cNvSpPr txBox="1"/>
          <p:nvPr/>
        </p:nvSpPr>
        <p:spPr>
          <a:xfrm>
            <a:off x="2557050" y="1320800"/>
            <a:ext cx="11074400" cy="5016758"/>
          </a:xfrm>
          <a:prstGeom prst="rect">
            <a:avLst/>
          </a:prstGeom>
          <a:noFill/>
        </p:spPr>
        <p:txBody>
          <a:bodyPr wrap="square" lIns="0" rtlCol="0">
            <a:spAutoFit/>
          </a:bodyPr>
          <a:lstStyle/>
          <a:p>
            <a:pPr marL="304792" indent="-304792" defTabSz="1219170"/>
            <a:endParaRPr lang="en-US" sz="2400" b="1" dirty="0">
              <a:solidFill>
                <a:prstClr val="black"/>
              </a:solidFill>
            </a:endParaRPr>
          </a:p>
          <a:p>
            <a:pPr marL="304792" indent="-304792" defTabSz="1219170"/>
            <a:endParaRPr lang="en-US" sz="2400" b="1" dirty="0">
              <a:solidFill>
                <a:prstClr val="black"/>
              </a:solidFill>
            </a:endParaRPr>
          </a:p>
          <a:p>
            <a:pPr marL="380990" indent="-380990" defTabSz="1219170">
              <a:buFont typeface="Arial" panose="020B0604020202020204" pitchFamily="34" charset="0"/>
              <a:buChar char="•"/>
            </a:pPr>
            <a:r>
              <a:rPr lang="en-US" sz="3200" dirty="0">
                <a:solidFill>
                  <a:prstClr val="black"/>
                </a:solidFill>
              </a:rPr>
              <a:t>Who is Bon Secours Health System?</a:t>
            </a:r>
          </a:p>
          <a:p>
            <a:pPr marL="380990" indent="-380990" defTabSz="1219170">
              <a:buFont typeface="Arial" panose="020B0604020202020204" pitchFamily="34" charset="0"/>
              <a:buChar char="•"/>
            </a:pPr>
            <a:r>
              <a:rPr lang="en-US" sz="3200" dirty="0">
                <a:solidFill>
                  <a:prstClr val="black"/>
                </a:solidFill>
              </a:rPr>
              <a:t>Overview of the culture</a:t>
            </a:r>
          </a:p>
          <a:p>
            <a:pPr marL="380990" indent="-380990" defTabSz="1219170">
              <a:buFont typeface="Arial" panose="020B0604020202020204" pitchFamily="34" charset="0"/>
              <a:buChar char="•"/>
            </a:pPr>
            <a:r>
              <a:rPr lang="en-US" sz="3200" dirty="0">
                <a:solidFill>
                  <a:prstClr val="black"/>
                </a:solidFill>
              </a:rPr>
              <a:t>Implementation</a:t>
            </a:r>
          </a:p>
          <a:p>
            <a:pPr marL="380990" indent="-380990" defTabSz="1219170">
              <a:buFont typeface="Arial" panose="020B0604020202020204" pitchFamily="34" charset="0"/>
              <a:buChar char="•"/>
            </a:pPr>
            <a:r>
              <a:rPr lang="en-US" sz="3200" dirty="0">
                <a:solidFill>
                  <a:prstClr val="black"/>
                </a:solidFill>
              </a:rPr>
              <a:t>The role of technology</a:t>
            </a:r>
          </a:p>
          <a:p>
            <a:pPr marL="380990" indent="-380990" defTabSz="1219170">
              <a:buFont typeface="Arial" panose="020B0604020202020204" pitchFamily="34" charset="0"/>
              <a:buChar char="•"/>
            </a:pPr>
            <a:r>
              <a:rPr lang="en-US" sz="3200" dirty="0">
                <a:solidFill>
                  <a:prstClr val="black"/>
                </a:solidFill>
              </a:rPr>
              <a:t>Lessons learned</a:t>
            </a:r>
          </a:p>
          <a:p>
            <a:pPr marL="380990" indent="-380990" defTabSz="1219170">
              <a:buFont typeface="Arial" panose="020B0604020202020204" pitchFamily="34" charset="0"/>
              <a:buChar char="•"/>
            </a:pPr>
            <a:r>
              <a:rPr lang="en-US" sz="3200" dirty="0">
                <a:solidFill>
                  <a:prstClr val="black"/>
                </a:solidFill>
              </a:rPr>
              <a:t>Current challenges</a:t>
            </a:r>
          </a:p>
          <a:p>
            <a:pPr marL="380990" indent="-380990" defTabSz="1219170">
              <a:buFont typeface="Arial" panose="020B0604020202020204" pitchFamily="34" charset="0"/>
              <a:buChar char="•"/>
            </a:pPr>
            <a:r>
              <a:rPr lang="en-US" sz="3200" dirty="0">
                <a:solidFill>
                  <a:prstClr val="black"/>
                </a:solidFill>
              </a:rPr>
              <a:t>Next steps</a:t>
            </a:r>
          </a:p>
          <a:p>
            <a:pPr defTabSz="1219170"/>
            <a:endParaRPr lang="en-US" sz="2400" dirty="0">
              <a:solidFill>
                <a:prstClr val="black"/>
              </a:solidFill>
            </a:endParaRPr>
          </a:p>
          <a:p>
            <a:pPr marL="304792" indent="-304792" defTabSz="1219170"/>
            <a:endParaRPr lang="en-US" sz="2400" dirty="0">
              <a:solidFill>
                <a:prstClr val="black"/>
              </a:solidFill>
            </a:endParaRPr>
          </a:p>
        </p:txBody>
      </p:sp>
      <p:grpSp>
        <p:nvGrpSpPr>
          <p:cNvPr id="5" name="Group 4"/>
          <p:cNvGrpSpPr/>
          <p:nvPr/>
        </p:nvGrpSpPr>
        <p:grpSpPr>
          <a:xfrm>
            <a:off x="2032794" y="8286195"/>
            <a:ext cx="12192000" cy="868389"/>
            <a:chOff x="0" y="6214646"/>
            <a:chExt cx="9144000" cy="651292"/>
          </a:xfrm>
        </p:grpSpPr>
        <p:pic>
          <p:nvPicPr>
            <p:cNvPr id="6" name="Picture 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88357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642394" y="235552"/>
            <a:ext cx="10972800" cy="1524000"/>
          </a:xfrm>
        </p:spPr>
        <p:txBody>
          <a:bodyPr>
            <a:normAutofit/>
          </a:bodyPr>
          <a:lstStyle/>
          <a:p>
            <a:r>
              <a:rPr lang="en-US" sz="3200" b="1" dirty="0">
                <a:latin typeface="+mn-lt"/>
              </a:rPr>
              <a:t>The Ministry</a:t>
            </a:r>
          </a:p>
        </p:txBody>
      </p:sp>
      <p:sp>
        <p:nvSpPr>
          <p:cNvPr id="119811" name="Rectangle 3"/>
          <p:cNvSpPr>
            <a:spLocks noChangeArrowheads="1"/>
          </p:cNvSpPr>
          <p:nvPr/>
        </p:nvSpPr>
        <p:spPr bwMode="auto">
          <a:xfrm>
            <a:off x="11786394" y="6701368"/>
            <a:ext cx="2082800" cy="805392"/>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anchor="ctr"/>
          <a:lstStyle/>
          <a:p>
            <a:pPr defTabSz="1219170"/>
            <a:endParaRPr lang="en-US" sz="2400" dirty="0">
              <a:solidFill>
                <a:srgbClr val="000000"/>
              </a:solidFill>
            </a:endParaRPr>
          </a:p>
        </p:txBody>
      </p:sp>
      <p:sp>
        <p:nvSpPr>
          <p:cNvPr id="119812" name="Text Box 4"/>
          <p:cNvSpPr txBox="1">
            <a:spLocks noChangeArrowheads="1"/>
          </p:cNvSpPr>
          <p:nvPr/>
        </p:nvSpPr>
        <p:spPr bwMode="auto">
          <a:xfrm>
            <a:off x="11998061" y="6783918"/>
            <a:ext cx="19282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219170" eaLnBrk="1" hangingPunct="1">
              <a:spcBef>
                <a:spcPct val="25000"/>
              </a:spcBef>
            </a:pPr>
            <a:r>
              <a:rPr lang="en-US" sz="1600" b="1" dirty="0">
                <a:solidFill>
                  <a:srgbClr val="000000"/>
                </a:solidFill>
                <a:cs typeface="Arial" pitchFamily="34" charset="0"/>
              </a:rPr>
              <a:t> Joint Venture                                  </a:t>
            </a:r>
          </a:p>
          <a:p>
            <a:pPr defTabSz="1219170" eaLnBrk="1" hangingPunct="1">
              <a:spcBef>
                <a:spcPct val="25000"/>
              </a:spcBef>
            </a:pPr>
            <a:r>
              <a:rPr lang="en-US" sz="1600" b="1" dirty="0">
                <a:solidFill>
                  <a:srgbClr val="000000"/>
                </a:solidFill>
                <a:cs typeface="Arial" pitchFamily="34" charset="0"/>
              </a:rPr>
              <a:t>  Owned</a:t>
            </a:r>
          </a:p>
          <a:p>
            <a:pPr defTabSz="1219170" eaLnBrk="1" hangingPunct="1">
              <a:spcBef>
                <a:spcPct val="25000"/>
              </a:spcBef>
            </a:pPr>
            <a:endParaRPr lang="en-US" sz="1600" b="1" dirty="0">
              <a:solidFill>
                <a:srgbClr val="000000"/>
              </a:solidFill>
              <a:cs typeface="Arial" pitchFamily="34" charset="0"/>
            </a:endParaRPr>
          </a:p>
        </p:txBody>
      </p:sp>
      <p:sp>
        <p:nvSpPr>
          <p:cNvPr id="119813" name="Oval 5"/>
          <p:cNvSpPr>
            <a:spLocks noChangeArrowheads="1"/>
          </p:cNvSpPr>
          <p:nvPr/>
        </p:nvSpPr>
        <p:spPr bwMode="auto">
          <a:xfrm>
            <a:off x="11911279" y="6919384"/>
            <a:ext cx="173567" cy="158749"/>
          </a:xfrm>
          <a:prstGeom prst="ellipse">
            <a:avLst/>
          </a:prstGeom>
          <a:solidFill>
            <a:srgbClr val="FF33CC"/>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14" name="Oval 6"/>
          <p:cNvSpPr>
            <a:spLocks noChangeArrowheads="1"/>
          </p:cNvSpPr>
          <p:nvPr/>
        </p:nvSpPr>
        <p:spPr bwMode="auto">
          <a:xfrm>
            <a:off x="11911279" y="7213600"/>
            <a:ext cx="173567" cy="158749"/>
          </a:xfrm>
          <a:prstGeom prst="ellipse">
            <a:avLst/>
          </a:prstGeom>
          <a:solidFill>
            <a:srgbClr val="FFFF00"/>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15" name="AutoShape 7"/>
          <p:cNvSpPr>
            <a:spLocks noChangeArrowheads="1"/>
          </p:cNvSpPr>
          <p:nvPr/>
        </p:nvSpPr>
        <p:spPr bwMode="auto">
          <a:xfrm rot="5391226">
            <a:off x="4120886" y="3198469"/>
            <a:ext cx="6796617" cy="2641600"/>
          </a:xfrm>
          <a:prstGeom prst="triangle">
            <a:avLst>
              <a:gd name="adj" fmla="val 44532"/>
            </a:avLst>
          </a:prstGeom>
          <a:gradFill rotWithShape="0">
            <a:gsLst>
              <a:gs pos="0">
                <a:srgbClr val="D1D1FF"/>
              </a:gs>
              <a:gs pos="100000">
                <a:srgbClr val="66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en-US" sz="2400" dirty="0">
              <a:solidFill>
                <a:srgbClr val="000000"/>
              </a:solidFill>
            </a:endParaRPr>
          </a:p>
        </p:txBody>
      </p:sp>
      <p:sp>
        <p:nvSpPr>
          <p:cNvPr id="223240" name="Rectangle 8"/>
          <p:cNvSpPr>
            <a:spLocks noChangeArrowheads="1"/>
          </p:cNvSpPr>
          <p:nvPr/>
        </p:nvSpPr>
        <p:spPr bwMode="auto">
          <a:xfrm>
            <a:off x="2337594" y="1117600"/>
            <a:ext cx="3860800" cy="6807200"/>
          </a:xfrm>
          <a:prstGeom prst="rect">
            <a:avLst/>
          </a:prstGeom>
          <a:solidFill>
            <a:srgbClr val="1000B5"/>
          </a:solidFill>
          <a:ln w="9525">
            <a:solidFill>
              <a:schemeClr val="tx1"/>
            </a:solidFill>
            <a:miter lim="800000"/>
            <a:headEnd/>
            <a:tailEnd/>
          </a:ln>
          <a:effectLst>
            <a:outerShdw dist="35921" dir="2700000" algn="ctr" rotWithShape="0">
              <a:schemeClr val="tx1"/>
            </a:outerShdw>
          </a:effectLst>
        </p:spPr>
        <p:txBody>
          <a:bodyPr/>
          <a:lstStyle/>
          <a:p>
            <a:pPr marL="311143" indent="-311143" defTabSz="1219170" eaLnBrk="0" hangingPunct="0">
              <a:buClr>
                <a:srgbClr val="FFFF00"/>
              </a:buClr>
              <a:defRPr/>
            </a:pPr>
            <a:r>
              <a:rPr lang="en-US" sz="2000" b="1" dirty="0">
                <a:solidFill>
                  <a:srgbClr val="FFFF00"/>
                </a:solidFill>
                <a:latin typeface="Arial" charset="0"/>
              </a:rPr>
              <a:t>A $3.4 billion not-for-profit </a:t>
            </a:r>
          </a:p>
          <a:p>
            <a:pPr marL="311143" indent="-311143" defTabSz="1219170" eaLnBrk="0" hangingPunct="0">
              <a:buClr>
                <a:srgbClr val="FFFF00"/>
              </a:buClr>
              <a:defRPr/>
            </a:pPr>
            <a:r>
              <a:rPr lang="en-US" sz="2000" b="1" dirty="0">
                <a:solidFill>
                  <a:srgbClr val="FFFF00"/>
                </a:solidFill>
                <a:latin typeface="Arial" charset="0"/>
              </a:rPr>
              <a:t>Catholic health system, Bon </a:t>
            </a:r>
          </a:p>
          <a:p>
            <a:pPr defTabSz="1219170" eaLnBrk="0" hangingPunct="0">
              <a:buClr>
                <a:srgbClr val="FFFF00"/>
              </a:buClr>
              <a:defRPr/>
            </a:pPr>
            <a:r>
              <a:rPr lang="en-US" sz="2000" b="1" dirty="0">
                <a:solidFill>
                  <a:srgbClr val="FFFF00"/>
                </a:solidFill>
                <a:latin typeface="Arial" charset="0"/>
              </a:rPr>
              <a:t>Secours owns, manages, or joint ventures:</a:t>
            </a:r>
          </a:p>
          <a:p>
            <a:pPr marL="311143" indent="-311143" defTabSz="1219170" eaLnBrk="0" hangingPunct="0">
              <a:buClr>
                <a:srgbClr val="FFFF00"/>
              </a:buClr>
              <a:defRPr/>
            </a:pPr>
            <a:endParaRPr lang="en-US" sz="2000" dirty="0">
              <a:solidFill>
                <a:srgbClr val="000000"/>
              </a:solidFill>
              <a:latin typeface="Arial" charset="0"/>
            </a:endParaRPr>
          </a:p>
          <a:p>
            <a:pPr marL="311143" indent="-311143" defTabSz="1219170" eaLnBrk="0" hangingPunct="0">
              <a:spcAft>
                <a:spcPct val="20000"/>
              </a:spcAft>
              <a:buClr>
                <a:srgbClr val="FFFF00"/>
              </a:buClr>
              <a:buFont typeface="Wingdings" pitchFamily="2" charset="2"/>
              <a:buChar char="n"/>
              <a:defRPr/>
            </a:pPr>
            <a:r>
              <a:rPr lang="en-US" sz="2000" b="1" dirty="0">
                <a:solidFill>
                  <a:srgbClr val="FFFFFF"/>
                </a:solidFill>
                <a:latin typeface="Arial" charset="0"/>
                <a:cs typeface="Arial" pitchFamily="34" charset="0"/>
              </a:rPr>
              <a:t>19 Acute Care Hospitals</a:t>
            </a:r>
          </a:p>
          <a:p>
            <a:pPr marL="766214" lvl="1" indent="-300559" defTabSz="1219170" eaLnBrk="0" hangingPunct="0">
              <a:spcAft>
                <a:spcPct val="20000"/>
              </a:spcAft>
              <a:buClr>
                <a:srgbClr val="FFFF00"/>
              </a:buClr>
              <a:buFont typeface="Wingdings" pitchFamily="2" charset="2"/>
              <a:buChar char="n"/>
              <a:defRPr/>
            </a:pPr>
            <a:r>
              <a:rPr lang="en-US" sz="2000" b="1" dirty="0">
                <a:solidFill>
                  <a:srgbClr val="FFFFFF"/>
                </a:solidFill>
                <a:latin typeface="Arial" charset="0"/>
                <a:cs typeface="Arial" pitchFamily="34" charset="0"/>
              </a:rPr>
              <a:t>14 Owned</a:t>
            </a:r>
          </a:p>
          <a:p>
            <a:pPr marL="766214" lvl="1" indent="-300559" defTabSz="1219170" eaLnBrk="0" hangingPunct="0">
              <a:spcAft>
                <a:spcPct val="20000"/>
              </a:spcAft>
              <a:buClr>
                <a:srgbClr val="FFFF00"/>
              </a:buClr>
              <a:buFont typeface="Wingdings" pitchFamily="2" charset="2"/>
              <a:buChar char="n"/>
              <a:defRPr/>
            </a:pPr>
            <a:r>
              <a:rPr lang="en-US" sz="2000" b="1" dirty="0">
                <a:solidFill>
                  <a:srgbClr val="FFFFFF"/>
                </a:solidFill>
                <a:latin typeface="Arial" charset="0"/>
                <a:cs typeface="Arial" pitchFamily="34" charset="0"/>
              </a:rPr>
              <a:t>5 Joint Ventured</a:t>
            </a:r>
          </a:p>
          <a:p>
            <a:pPr marL="311143" indent="-311143" defTabSz="1219170" eaLnBrk="0" hangingPunct="0">
              <a:spcAft>
                <a:spcPct val="20000"/>
              </a:spcAft>
              <a:buClr>
                <a:srgbClr val="CC6600"/>
              </a:buClr>
              <a:buFont typeface="Wingdings" pitchFamily="2" charset="2"/>
              <a:buChar char="n"/>
              <a:defRPr/>
            </a:pPr>
            <a:r>
              <a:rPr lang="en-US" sz="2000" b="1" dirty="0">
                <a:solidFill>
                  <a:srgbClr val="FFFFFF"/>
                </a:solidFill>
                <a:latin typeface="Arial" charset="0"/>
                <a:cs typeface="Arial" pitchFamily="34" charset="0"/>
              </a:rPr>
              <a:t>1 Psychiatric Hospital</a:t>
            </a:r>
          </a:p>
          <a:p>
            <a:pPr marL="311143" indent="-311143" defTabSz="1219170" eaLnBrk="0" hangingPunct="0">
              <a:spcAft>
                <a:spcPct val="20000"/>
              </a:spcAft>
              <a:buClr>
                <a:srgbClr val="006600"/>
              </a:buClr>
              <a:buFont typeface="Wingdings" pitchFamily="2" charset="2"/>
              <a:buChar char="n"/>
              <a:defRPr/>
            </a:pPr>
            <a:r>
              <a:rPr lang="en-US" sz="2000" b="1" dirty="0">
                <a:solidFill>
                  <a:srgbClr val="FFFFFF"/>
                </a:solidFill>
                <a:latin typeface="Arial" charset="0"/>
                <a:cs typeface="Arial" pitchFamily="34" charset="0"/>
              </a:rPr>
              <a:t>5 Nursing Care Facilities</a:t>
            </a:r>
          </a:p>
          <a:p>
            <a:pPr marL="311143" indent="-311143" defTabSz="1219170" eaLnBrk="0" hangingPunct="0">
              <a:spcAft>
                <a:spcPct val="20000"/>
              </a:spcAft>
              <a:buClr>
                <a:srgbClr val="FF0000"/>
              </a:buClr>
              <a:buFont typeface="Wingdings" pitchFamily="2" charset="2"/>
              <a:buChar char="n"/>
              <a:defRPr/>
            </a:pPr>
            <a:r>
              <a:rPr lang="en-US" sz="2000" b="1" dirty="0">
                <a:solidFill>
                  <a:srgbClr val="FFFFFF"/>
                </a:solidFill>
                <a:latin typeface="Arial" charset="0"/>
                <a:cs typeface="Arial" pitchFamily="34" charset="0"/>
              </a:rPr>
              <a:t>4 Assisted Living Facilities</a:t>
            </a:r>
          </a:p>
          <a:p>
            <a:pPr marL="311143" indent="-311143" defTabSz="1219170" eaLnBrk="0" hangingPunct="0">
              <a:spcAft>
                <a:spcPct val="20000"/>
              </a:spcAft>
              <a:buClr>
                <a:srgbClr val="FFFF00"/>
              </a:buClr>
              <a:buFont typeface="Wingdings" pitchFamily="2" charset="2"/>
              <a:buChar char="n"/>
              <a:defRPr/>
            </a:pPr>
            <a:r>
              <a:rPr lang="en-US" sz="2000" b="1" dirty="0">
                <a:solidFill>
                  <a:srgbClr val="FFFFFF"/>
                </a:solidFill>
                <a:latin typeface="Arial" charset="0"/>
                <a:cs typeface="Arial" pitchFamily="34" charset="0"/>
              </a:rPr>
              <a:t>6 Retirement Communities / Senior Housing</a:t>
            </a:r>
          </a:p>
          <a:p>
            <a:pPr marL="311143" indent="-311143" defTabSz="1219170" eaLnBrk="0" hangingPunct="0">
              <a:spcAft>
                <a:spcPct val="20000"/>
              </a:spcAft>
              <a:buClr>
                <a:srgbClr val="FFFF00"/>
              </a:buClr>
              <a:buFont typeface="Wingdings" pitchFamily="2" charset="2"/>
              <a:buChar char="n"/>
              <a:defRPr/>
            </a:pPr>
            <a:r>
              <a:rPr lang="en-US" sz="2000" b="1" dirty="0">
                <a:solidFill>
                  <a:srgbClr val="FFFFFF"/>
                </a:solidFill>
                <a:latin typeface="Arial" charset="0"/>
                <a:cs typeface="Arial" pitchFamily="34" charset="0"/>
              </a:rPr>
              <a:t>14 Home Care/Hospice Providers</a:t>
            </a:r>
          </a:p>
          <a:p>
            <a:pPr defTabSz="1219170" eaLnBrk="0" hangingPunct="0">
              <a:spcAft>
                <a:spcPct val="20000"/>
              </a:spcAft>
              <a:buClr>
                <a:srgbClr val="FFFF00"/>
              </a:buClr>
              <a:defRPr/>
            </a:pPr>
            <a:endParaRPr lang="en-US" sz="2000" b="1" dirty="0">
              <a:solidFill>
                <a:srgbClr val="FFFFFF"/>
              </a:solidFill>
              <a:effectLst>
                <a:outerShdw blurRad="38100" dist="38100" dir="2700000" algn="tl">
                  <a:srgbClr val="000000"/>
                </a:outerShdw>
              </a:effectLst>
              <a:latin typeface="Arial" charset="0"/>
              <a:cs typeface="Arial" pitchFamily="34" charset="0"/>
            </a:endParaRPr>
          </a:p>
          <a:p>
            <a:pPr defTabSz="1219170" eaLnBrk="0" hangingPunct="0">
              <a:buClr>
                <a:srgbClr val="FFFF00"/>
              </a:buClr>
              <a:defRPr/>
            </a:pPr>
            <a:r>
              <a:rPr lang="en-US" sz="2000" b="1" i="1" dirty="0">
                <a:solidFill>
                  <a:srgbClr val="FFFF00"/>
                </a:solidFill>
                <a:latin typeface="Arial" charset="0"/>
              </a:rPr>
              <a:t>Our 25,000 caregivers help people in 9 communities in 6 states</a:t>
            </a:r>
          </a:p>
        </p:txBody>
      </p:sp>
      <p:sp>
        <p:nvSpPr>
          <p:cNvPr id="119817" name="Freeform 9"/>
          <p:cNvSpPr>
            <a:spLocks/>
          </p:cNvSpPr>
          <p:nvPr/>
        </p:nvSpPr>
        <p:spPr bwMode="auto">
          <a:xfrm>
            <a:off x="9881394" y="7302500"/>
            <a:ext cx="101600" cy="1041400"/>
          </a:xfrm>
          <a:custGeom>
            <a:avLst/>
            <a:gdLst>
              <a:gd name="T0" fmla="*/ 0 w 21"/>
              <a:gd name="T1" fmla="*/ 0 h 299"/>
              <a:gd name="T2" fmla="*/ 2147483647 w 21"/>
              <a:gd name="T3" fmla="*/ 2147483647 h 299"/>
              <a:gd name="T4" fmla="*/ 2147483647 w 21"/>
              <a:gd name="T5" fmla="*/ 2147483647 h 299"/>
              <a:gd name="T6" fmla="*/ 0 w 21"/>
              <a:gd name="T7" fmla="*/ 2147483647 h 299"/>
              <a:gd name="T8" fmla="*/ 0 w 21"/>
              <a:gd name="T9" fmla="*/ 0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99">
                <a:moveTo>
                  <a:pt x="0" y="0"/>
                </a:moveTo>
                <a:lnTo>
                  <a:pt x="21" y="149"/>
                </a:lnTo>
                <a:lnTo>
                  <a:pt x="21" y="299"/>
                </a:lnTo>
                <a:lnTo>
                  <a:pt x="0" y="154"/>
                </a:lnTo>
                <a:lnTo>
                  <a:pt x="0" y="0"/>
                </a:lnTo>
                <a:close/>
              </a:path>
            </a:pathLst>
          </a:custGeom>
          <a:solidFill>
            <a:srgbClr val="0066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18" name="Freeform 10"/>
          <p:cNvSpPr>
            <a:spLocks/>
          </p:cNvSpPr>
          <p:nvPr/>
        </p:nvSpPr>
        <p:spPr bwMode="auto">
          <a:xfrm>
            <a:off x="7707579" y="6415618"/>
            <a:ext cx="721783" cy="552449"/>
          </a:xfrm>
          <a:custGeom>
            <a:avLst/>
            <a:gdLst>
              <a:gd name="T0" fmla="*/ 0 w 151"/>
              <a:gd name="T1" fmla="*/ 2147483647 h 159"/>
              <a:gd name="T2" fmla="*/ 2147483647 w 151"/>
              <a:gd name="T3" fmla="*/ 0 h 159"/>
              <a:gd name="T4" fmla="*/ 2147483647 w 151"/>
              <a:gd name="T5" fmla="*/ 0 h 159"/>
              <a:gd name="T6" fmla="*/ 2147483647 w 151"/>
              <a:gd name="T7" fmla="*/ 2147483647 h 159"/>
              <a:gd name="T8" fmla="*/ 2147483647 w 151"/>
              <a:gd name="T9" fmla="*/ 2147483647 h 159"/>
              <a:gd name="T10" fmla="*/ 0 w 151"/>
              <a:gd name="T11" fmla="*/ 2147483647 h 159"/>
              <a:gd name="T12" fmla="*/ 0 w 151"/>
              <a:gd name="T13" fmla="*/ 2147483647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 h="159">
                <a:moveTo>
                  <a:pt x="0" y="6"/>
                </a:moveTo>
                <a:lnTo>
                  <a:pt x="64" y="0"/>
                </a:lnTo>
                <a:lnTo>
                  <a:pt x="151" y="0"/>
                </a:lnTo>
                <a:lnTo>
                  <a:pt x="151" y="155"/>
                </a:lnTo>
                <a:lnTo>
                  <a:pt x="64" y="155"/>
                </a:lnTo>
                <a:lnTo>
                  <a:pt x="0" y="159"/>
                </a:lnTo>
                <a:lnTo>
                  <a:pt x="0" y="6"/>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19" name="Freeform 11"/>
          <p:cNvSpPr>
            <a:spLocks/>
          </p:cNvSpPr>
          <p:nvPr/>
        </p:nvSpPr>
        <p:spPr bwMode="auto">
          <a:xfrm>
            <a:off x="8444178" y="6424084"/>
            <a:ext cx="338667" cy="753533"/>
          </a:xfrm>
          <a:custGeom>
            <a:avLst/>
            <a:gdLst>
              <a:gd name="T0" fmla="*/ 0 w 71"/>
              <a:gd name="T1" fmla="*/ 0 h 217"/>
              <a:gd name="T2" fmla="*/ 0 w 71"/>
              <a:gd name="T3" fmla="*/ 2147483647 h 217"/>
              <a:gd name="T4" fmla="*/ 2147483647 w 71"/>
              <a:gd name="T5" fmla="*/ 2147483647 h 217"/>
              <a:gd name="T6" fmla="*/ 2147483647 w 71"/>
              <a:gd name="T7" fmla="*/ 2147483647 h 217"/>
              <a:gd name="T8" fmla="*/ 0 w 71"/>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217">
                <a:moveTo>
                  <a:pt x="0" y="0"/>
                </a:moveTo>
                <a:lnTo>
                  <a:pt x="0" y="153"/>
                </a:lnTo>
                <a:lnTo>
                  <a:pt x="71" y="217"/>
                </a:lnTo>
                <a:lnTo>
                  <a:pt x="71" y="60"/>
                </a:lnTo>
                <a:lnTo>
                  <a:pt x="0" y="0"/>
                </a:lnTo>
                <a:close/>
              </a:path>
            </a:pathLst>
          </a:custGeom>
          <a:solidFill>
            <a:srgbClr val="0066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0" name="Freeform 12"/>
          <p:cNvSpPr>
            <a:spLocks/>
          </p:cNvSpPr>
          <p:nvPr/>
        </p:nvSpPr>
        <p:spPr bwMode="auto">
          <a:xfrm>
            <a:off x="8782845" y="6561667"/>
            <a:ext cx="423333" cy="607484"/>
          </a:xfrm>
          <a:custGeom>
            <a:avLst/>
            <a:gdLst>
              <a:gd name="T0" fmla="*/ 0 w 88"/>
              <a:gd name="T1" fmla="*/ 2147483647 h 175"/>
              <a:gd name="T2" fmla="*/ 2147483647 w 88"/>
              <a:gd name="T3" fmla="*/ 0 h 175"/>
              <a:gd name="T4" fmla="*/ 2147483647 w 88"/>
              <a:gd name="T5" fmla="*/ 2147483647 h 175"/>
              <a:gd name="T6" fmla="*/ 0 w 88"/>
              <a:gd name="T7" fmla="*/ 2147483647 h 175"/>
              <a:gd name="T8" fmla="*/ 0 w 88"/>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175">
                <a:moveTo>
                  <a:pt x="0" y="22"/>
                </a:moveTo>
                <a:lnTo>
                  <a:pt x="88" y="0"/>
                </a:lnTo>
                <a:lnTo>
                  <a:pt x="88" y="155"/>
                </a:lnTo>
                <a:lnTo>
                  <a:pt x="0" y="175"/>
                </a:lnTo>
                <a:lnTo>
                  <a:pt x="0" y="22"/>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1" name="Freeform 13"/>
          <p:cNvSpPr>
            <a:spLocks/>
          </p:cNvSpPr>
          <p:nvPr/>
        </p:nvSpPr>
        <p:spPr bwMode="auto">
          <a:xfrm>
            <a:off x="9502512" y="7086600"/>
            <a:ext cx="275167" cy="840317"/>
          </a:xfrm>
          <a:custGeom>
            <a:avLst/>
            <a:gdLst>
              <a:gd name="T0" fmla="*/ 0 w 57"/>
              <a:gd name="T1" fmla="*/ 0 h 242"/>
              <a:gd name="T2" fmla="*/ 2147483647 w 57"/>
              <a:gd name="T3" fmla="*/ 2147483647 h 242"/>
              <a:gd name="T4" fmla="*/ 2147483647 w 57"/>
              <a:gd name="T5" fmla="*/ 2147483647 h 242"/>
              <a:gd name="T6" fmla="*/ 0 w 57"/>
              <a:gd name="T7" fmla="*/ 2147483647 h 242"/>
              <a:gd name="T8" fmla="*/ 0 w 57"/>
              <a:gd name="T9" fmla="*/ 0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42">
                <a:moveTo>
                  <a:pt x="0" y="0"/>
                </a:moveTo>
                <a:lnTo>
                  <a:pt x="57" y="86"/>
                </a:lnTo>
                <a:lnTo>
                  <a:pt x="57" y="242"/>
                </a:lnTo>
                <a:lnTo>
                  <a:pt x="0" y="154"/>
                </a:lnTo>
                <a:lnTo>
                  <a:pt x="0" y="0"/>
                </a:lnTo>
                <a:close/>
              </a:path>
            </a:pathLst>
          </a:custGeom>
          <a:solidFill>
            <a:srgbClr val="0066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2" name="Freeform 14"/>
          <p:cNvSpPr>
            <a:spLocks/>
          </p:cNvSpPr>
          <p:nvPr/>
        </p:nvSpPr>
        <p:spPr bwMode="auto">
          <a:xfrm>
            <a:off x="9206179" y="6561668"/>
            <a:ext cx="359833" cy="766233"/>
          </a:xfrm>
          <a:custGeom>
            <a:avLst/>
            <a:gdLst>
              <a:gd name="T0" fmla="*/ 0 w 74"/>
              <a:gd name="T1" fmla="*/ 0 h 220"/>
              <a:gd name="T2" fmla="*/ 2147483647 w 74"/>
              <a:gd name="T3" fmla="*/ 2147483647 h 220"/>
              <a:gd name="T4" fmla="*/ 2147483647 w 74"/>
              <a:gd name="T5" fmla="*/ 2147483647 h 220"/>
              <a:gd name="T6" fmla="*/ 2147483647 w 74"/>
              <a:gd name="T7" fmla="*/ 2147483647 h 220"/>
              <a:gd name="T8" fmla="*/ 0 w 74"/>
              <a:gd name="T9" fmla="*/ 2147483647 h 220"/>
              <a:gd name="T10" fmla="*/ 0 w 74"/>
              <a:gd name="T11" fmla="*/ 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220">
                <a:moveTo>
                  <a:pt x="0" y="0"/>
                </a:moveTo>
                <a:lnTo>
                  <a:pt x="74" y="79"/>
                </a:lnTo>
                <a:lnTo>
                  <a:pt x="58" y="151"/>
                </a:lnTo>
                <a:lnTo>
                  <a:pt x="58" y="220"/>
                </a:lnTo>
                <a:lnTo>
                  <a:pt x="0" y="153"/>
                </a:lnTo>
                <a:lnTo>
                  <a:pt x="0" y="0"/>
                </a:lnTo>
                <a:close/>
              </a:path>
            </a:pathLst>
          </a:custGeom>
          <a:solidFill>
            <a:srgbClr val="0066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3" name="Freeform 15"/>
          <p:cNvSpPr>
            <a:spLocks/>
          </p:cNvSpPr>
          <p:nvPr/>
        </p:nvSpPr>
        <p:spPr bwMode="auto">
          <a:xfrm>
            <a:off x="10279327" y="7628467"/>
            <a:ext cx="364067" cy="787400"/>
          </a:xfrm>
          <a:custGeom>
            <a:avLst/>
            <a:gdLst>
              <a:gd name="T0" fmla="*/ 0 w 76"/>
              <a:gd name="T1" fmla="*/ 2147483647 h 226"/>
              <a:gd name="T2" fmla="*/ 2147483647 w 76"/>
              <a:gd name="T3" fmla="*/ 0 h 226"/>
              <a:gd name="T4" fmla="*/ 2147483647 w 76"/>
              <a:gd name="T5" fmla="*/ 2147483647 h 226"/>
              <a:gd name="T6" fmla="*/ 0 w 76"/>
              <a:gd name="T7" fmla="*/ 2147483647 h 226"/>
              <a:gd name="T8" fmla="*/ 0 w 76"/>
              <a:gd name="T9" fmla="*/ 2147483647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226">
                <a:moveTo>
                  <a:pt x="0" y="73"/>
                </a:moveTo>
                <a:lnTo>
                  <a:pt x="76" y="0"/>
                </a:lnTo>
                <a:lnTo>
                  <a:pt x="76" y="152"/>
                </a:lnTo>
                <a:lnTo>
                  <a:pt x="0" y="226"/>
                </a:lnTo>
                <a:lnTo>
                  <a:pt x="0" y="73"/>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4" name="Freeform 16"/>
          <p:cNvSpPr>
            <a:spLocks/>
          </p:cNvSpPr>
          <p:nvPr/>
        </p:nvSpPr>
        <p:spPr bwMode="auto">
          <a:xfrm>
            <a:off x="9771328" y="7391401"/>
            <a:ext cx="116417" cy="539751"/>
          </a:xfrm>
          <a:custGeom>
            <a:avLst/>
            <a:gdLst>
              <a:gd name="T0" fmla="*/ 0 w 24"/>
              <a:gd name="T1" fmla="*/ 0 h 156"/>
              <a:gd name="T2" fmla="*/ 0 w 24"/>
              <a:gd name="T3" fmla="*/ 2147483647 h 156"/>
              <a:gd name="T4" fmla="*/ 2147483647 w 24"/>
              <a:gd name="T5" fmla="*/ 2147483647 h 156"/>
              <a:gd name="T6" fmla="*/ 2147483647 w 24"/>
              <a:gd name="T7" fmla="*/ 2147483647 h 156"/>
              <a:gd name="T8" fmla="*/ 0 w 24"/>
              <a:gd name="T9" fmla="*/ 0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56">
                <a:moveTo>
                  <a:pt x="0" y="0"/>
                </a:moveTo>
                <a:lnTo>
                  <a:pt x="0" y="156"/>
                </a:lnTo>
                <a:lnTo>
                  <a:pt x="24" y="156"/>
                </a:lnTo>
                <a:lnTo>
                  <a:pt x="24" y="2"/>
                </a:lnTo>
                <a:lnTo>
                  <a:pt x="0"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5" name="Freeform 17"/>
          <p:cNvSpPr>
            <a:spLocks/>
          </p:cNvSpPr>
          <p:nvPr/>
        </p:nvSpPr>
        <p:spPr bwMode="auto">
          <a:xfrm>
            <a:off x="9982994" y="7882467"/>
            <a:ext cx="296333" cy="546100"/>
          </a:xfrm>
          <a:custGeom>
            <a:avLst/>
            <a:gdLst>
              <a:gd name="T0" fmla="*/ 0 w 61"/>
              <a:gd name="T1" fmla="*/ 2147483647 h 157"/>
              <a:gd name="T2" fmla="*/ 2147483647 w 61"/>
              <a:gd name="T3" fmla="*/ 0 h 157"/>
              <a:gd name="T4" fmla="*/ 2147483647 w 61"/>
              <a:gd name="T5" fmla="*/ 2147483647 h 157"/>
              <a:gd name="T6" fmla="*/ 0 w 61"/>
              <a:gd name="T7" fmla="*/ 2147483647 h 157"/>
              <a:gd name="T8" fmla="*/ 0 w 61"/>
              <a:gd name="T9" fmla="*/ 2147483647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157">
                <a:moveTo>
                  <a:pt x="0" y="4"/>
                </a:moveTo>
                <a:lnTo>
                  <a:pt x="61" y="0"/>
                </a:lnTo>
                <a:lnTo>
                  <a:pt x="61" y="151"/>
                </a:lnTo>
                <a:lnTo>
                  <a:pt x="0" y="157"/>
                </a:lnTo>
                <a:lnTo>
                  <a:pt x="0" y="4"/>
                </a:lnTo>
                <a:close/>
              </a:path>
            </a:pathLst>
          </a:custGeom>
          <a:solidFill>
            <a:srgbClr val="0066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6" name="Freeform 18"/>
          <p:cNvSpPr>
            <a:spLocks/>
          </p:cNvSpPr>
          <p:nvPr/>
        </p:nvSpPr>
        <p:spPr bwMode="auto">
          <a:xfrm>
            <a:off x="10277212" y="5767918"/>
            <a:ext cx="309033" cy="613833"/>
          </a:xfrm>
          <a:custGeom>
            <a:avLst/>
            <a:gdLst>
              <a:gd name="T0" fmla="*/ 0 w 64"/>
              <a:gd name="T1" fmla="*/ 2147483647 h 177"/>
              <a:gd name="T2" fmla="*/ 2147483647 w 64"/>
              <a:gd name="T3" fmla="*/ 0 h 177"/>
              <a:gd name="T4" fmla="*/ 2147483647 w 64"/>
              <a:gd name="T5" fmla="*/ 2147483647 h 177"/>
              <a:gd name="T6" fmla="*/ 0 w 64"/>
              <a:gd name="T7" fmla="*/ 2147483647 h 177"/>
              <a:gd name="T8" fmla="*/ 0 w 64"/>
              <a:gd name="T9" fmla="*/ 214748364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77">
                <a:moveTo>
                  <a:pt x="0" y="22"/>
                </a:moveTo>
                <a:lnTo>
                  <a:pt x="64" y="0"/>
                </a:lnTo>
                <a:lnTo>
                  <a:pt x="64" y="155"/>
                </a:lnTo>
                <a:lnTo>
                  <a:pt x="0" y="177"/>
                </a:lnTo>
                <a:lnTo>
                  <a:pt x="0" y="22"/>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7" name="Freeform 19"/>
          <p:cNvSpPr>
            <a:spLocks/>
          </p:cNvSpPr>
          <p:nvPr/>
        </p:nvSpPr>
        <p:spPr bwMode="auto">
          <a:xfrm>
            <a:off x="10586245" y="5458884"/>
            <a:ext cx="412749" cy="853016"/>
          </a:xfrm>
          <a:custGeom>
            <a:avLst/>
            <a:gdLst>
              <a:gd name="T0" fmla="*/ 0 w 85"/>
              <a:gd name="T1" fmla="*/ 2147483647 h 246"/>
              <a:gd name="T2" fmla="*/ 2147483647 w 85"/>
              <a:gd name="T3" fmla="*/ 0 h 246"/>
              <a:gd name="T4" fmla="*/ 2147483647 w 85"/>
              <a:gd name="T5" fmla="*/ 2147483647 h 246"/>
              <a:gd name="T6" fmla="*/ 0 w 85"/>
              <a:gd name="T7" fmla="*/ 2147483647 h 246"/>
              <a:gd name="T8" fmla="*/ 0 w 85"/>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46">
                <a:moveTo>
                  <a:pt x="0" y="89"/>
                </a:moveTo>
                <a:lnTo>
                  <a:pt x="85" y="0"/>
                </a:lnTo>
                <a:lnTo>
                  <a:pt x="85" y="156"/>
                </a:lnTo>
                <a:lnTo>
                  <a:pt x="0" y="246"/>
                </a:lnTo>
                <a:lnTo>
                  <a:pt x="0" y="89"/>
                </a:lnTo>
                <a:close/>
              </a:path>
            </a:pathLst>
          </a:custGeom>
          <a:solidFill>
            <a:srgbClr val="0066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8" name="Freeform 20"/>
          <p:cNvSpPr>
            <a:spLocks/>
          </p:cNvSpPr>
          <p:nvPr/>
        </p:nvSpPr>
        <p:spPr bwMode="auto">
          <a:xfrm>
            <a:off x="10998995" y="5253567"/>
            <a:ext cx="182033" cy="747184"/>
          </a:xfrm>
          <a:custGeom>
            <a:avLst/>
            <a:gdLst>
              <a:gd name="T0" fmla="*/ 0 w 38"/>
              <a:gd name="T1" fmla="*/ 2147483647 h 215"/>
              <a:gd name="T2" fmla="*/ 0 w 38"/>
              <a:gd name="T3" fmla="*/ 2147483647 h 215"/>
              <a:gd name="T4" fmla="*/ 2147483647 w 38"/>
              <a:gd name="T5" fmla="*/ 2147483647 h 215"/>
              <a:gd name="T6" fmla="*/ 2147483647 w 38"/>
              <a:gd name="T7" fmla="*/ 0 h 215"/>
              <a:gd name="T8" fmla="*/ 0 w 38"/>
              <a:gd name="T9" fmla="*/ 2147483647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5">
                <a:moveTo>
                  <a:pt x="0" y="63"/>
                </a:moveTo>
                <a:lnTo>
                  <a:pt x="0" y="215"/>
                </a:lnTo>
                <a:lnTo>
                  <a:pt x="38" y="152"/>
                </a:lnTo>
                <a:lnTo>
                  <a:pt x="38" y="0"/>
                </a:lnTo>
                <a:lnTo>
                  <a:pt x="0" y="63"/>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29" name="Freeform 21"/>
          <p:cNvSpPr>
            <a:spLocks/>
          </p:cNvSpPr>
          <p:nvPr/>
        </p:nvSpPr>
        <p:spPr bwMode="auto">
          <a:xfrm>
            <a:off x="10040145" y="5850467"/>
            <a:ext cx="237067" cy="806451"/>
          </a:xfrm>
          <a:custGeom>
            <a:avLst/>
            <a:gdLst>
              <a:gd name="T0" fmla="*/ 2147483647 w 49"/>
              <a:gd name="T1" fmla="*/ 0 h 232"/>
              <a:gd name="T2" fmla="*/ 2147483647 w 49"/>
              <a:gd name="T3" fmla="*/ 2147483647 h 232"/>
              <a:gd name="T4" fmla="*/ 2147483647 w 49"/>
              <a:gd name="T5" fmla="*/ 2147483647 h 232"/>
              <a:gd name="T6" fmla="*/ 2147483647 w 49"/>
              <a:gd name="T7" fmla="*/ 2147483647 h 232"/>
              <a:gd name="T8" fmla="*/ 2147483647 w 49"/>
              <a:gd name="T9" fmla="*/ 2147483647 h 232"/>
              <a:gd name="T10" fmla="*/ 0 w 49"/>
              <a:gd name="T11" fmla="*/ 2147483647 h 232"/>
              <a:gd name="T12" fmla="*/ 2147483647 w 49"/>
              <a:gd name="T13" fmla="*/ 2147483647 h 232"/>
              <a:gd name="T14" fmla="*/ 2147483647 w 49"/>
              <a:gd name="T15" fmla="*/ 0 h 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2">
                <a:moveTo>
                  <a:pt x="49" y="0"/>
                </a:moveTo>
                <a:lnTo>
                  <a:pt x="49" y="159"/>
                </a:lnTo>
                <a:lnTo>
                  <a:pt x="41" y="202"/>
                </a:lnTo>
                <a:lnTo>
                  <a:pt x="29" y="232"/>
                </a:lnTo>
                <a:lnTo>
                  <a:pt x="10" y="204"/>
                </a:lnTo>
                <a:lnTo>
                  <a:pt x="0" y="149"/>
                </a:lnTo>
                <a:lnTo>
                  <a:pt x="39" y="51"/>
                </a:lnTo>
                <a:lnTo>
                  <a:pt x="49"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0" name="Freeform 22"/>
          <p:cNvSpPr>
            <a:spLocks/>
          </p:cNvSpPr>
          <p:nvPr/>
        </p:nvSpPr>
        <p:spPr bwMode="auto">
          <a:xfrm>
            <a:off x="11181028" y="5149851"/>
            <a:ext cx="459317" cy="637116"/>
          </a:xfrm>
          <a:custGeom>
            <a:avLst/>
            <a:gdLst>
              <a:gd name="T0" fmla="*/ 0 w 95"/>
              <a:gd name="T1" fmla="*/ 2147483647 h 184"/>
              <a:gd name="T2" fmla="*/ 2147483647 w 95"/>
              <a:gd name="T3" fmla="*/ 0 h 184"/>
              <a:gd name="T4" fmla="*/ 2147483647 w 95"/>
              <a:gd name="T5" fmla="*/ 2147483647 h 184"/>
              <a:gd name="T6" fmla="*/ 0 w 95"/>
              <a:gd name="T7" fmla="*/ 2147483647 h 184"/>
              <a:gd name="T8" fmla="*/ 0 w 95"/>
              <a:gd name="T9" fmla="*/ 2147483647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84">
                <a:moveTo>
                  <a:pt x="0" y="28"/>
                </a:moveTo>
                <a:lnTo>
                  <a:pt x="95" y="0"/>
                </a:lnTo>
                <a:lnTo>
                  <a:pt x="95" y="154"/>
                </a:lnTo>
                <a:lnTo>
                  <a:pt x="0" y="184"/>
                </a:lnTo>
                <a:lnTo>
                  <a:pt x="0" y="28"/>
                </a:lnTo>
                <a:close/>
              </a:path>
            </a:pathLst>
          </a:custGeom>
          <a:solidFill>
            <a:srgbClr val="0066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1" name="Freeform 23"/>
          <p:cNvSpPr>
            <a:spLocks/>
          </p:cNvSpPr>
          <p:nvPr/>
        </p:nvSpPr>
        <p:spPr bwMode="auto">
          <a:xfrm>
            <a:off x="11640345" y="4904318"/>
            <a:ext cx="319616" cy="783167"/>
          </a:xfrm>
          <a:custGeom>
            <a:avLst/>
            <a:gdLst>
              <a:gd name="T0" fmla="*/ 0 w 66"/>
              <a:gd name="T1" fmla="*/ 2147483647 h 225"/>
              <a:gd name="T2" fmla="*/ 0 w 66"/>
              <a:gd name="T3" fmla="*/ 2147483647 h 225"/>
              <a:gd name="T4" fmla="*/ 2147483647 w 66"/>
              <a:gd name="T5" fmla="*/ 2147483647 h 225"/>
              <a:gd name="T6" fmla="*/ 2147483647 w 66"/>
              <a:gd name="T7" fmla="*/ 0 h 225"/>
              <a:gd name="T8" fmla="*/ 0 w 66"/>
              <a:gd name="T9" fmla="*/ 2147483647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25">
                <a:moveTo>
                  <a:pt x="0" y="70"/>
                </a:moveTo>
                <a:lnTo>
                  <a:pt x="0" y="225"/>
                </a:lnTo>
                <a:lnTo>
                  <a:pt x="66" y="154"/>
                </a:lnTo>
                <a:lnTo>
                  <a:pt x="66" y="0"/>
                </a:lnTo>
                <a:lnTo>
                  <a:pt x="0" y="7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2" name="Freeform 24"/>
          <p:cNvSpPr>
            <a:spLocks/>
          </p:cNvSpPr>
          <p:nvPr/>
        </p:nvSpPr>
        <p:spPr bwMode="auto">
          <a:xfrm>
            <a:off x="12171627" y="3693584"/>
            <a:ext cx="237067" cy="762000"/>
          </a:xfrm>
          <a:custGeom>
            <a:avLst/>
            <a:gdLst>
              <a:gd name="T0" fmla="*/ 0 w 49"/>
              <a:gd name="T1" fmla="*/ 2147483647 h 220"/>
              <a:gd name="T2" fmla="*/ 2147483647 w 49"/>
              <a:gd name="T3" fmla="*/ 0 h 220"/>
              <a:gd name="T4" fmla="*/ 2147483647 w 49"/>
              <a:gd name="T5" fmla="*/ 2147483647 h 220"/>
              <a:gd name="T6" fmla="*/ 0 w 49"/>
              <a:gd name="T7" fmla="*/ 2147483647 h 220"/>
              <a:gd name="T8" fmla="*/ 0 w 49"/>
              <a:gd name="T9" fmla="*/ 2147483647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220">
                <a:moveTo>
                  <a:pt x="0" y="63"/>
                </a:moveTo>
                <a:lnTo>
                  <a:pt x="49" y="0"/>
                </a:lnTo>
                <a:lnTo>
                  <a:pt x="49" y="155"/>
                </a:lnTo>
                <a:lnTo>
                  <a:pt x="0" y="220"/>
                </a:lnTo>
                <a:lnTo>
                  <a:pt x="0" y="63"/>
                </a:lnTo>
                <a:close/>
              </a:path>
            </a:pathLst>
          </a:custGeom>
          <a:solidFill>
            <a:srgbClr val="0066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3" name="Freeform 25"/>
          <p:cNvSpPr>
            <a:spLocks/>
          </p:cNvSpPr>
          <p:nvPr/>
        </p:nvSpPr>
        <p:spPr bwMode="auto">
          <a:xfrm>
            <a:off x="11979011" y="3725334"/>
            <a:ext cx="192616" cy="738717"/>
          </a:xfrm>
          <a:custGeom>
            <a:avLst/>
            <a:gdLst>
              <a:gd name="T0" fmla="*/ 0 w 40"/>
              <a:gd name="T1" fmla="*/ 0 h 212"/>
              <a:gd name="T2" fmla="*/ 2147483647 w 40"/>
              <a:gd name="T3" fmla="*/ 2147483647 h 212"/>
              <a:gd name="T4" fmla="*/ 2147483647 w 40"/>
              <a:gd name="T5" fmla="*/ 2147483647 h 212"/>
              <a:gd name="T6" fmla="*/ 0 w 40"/>
              <a:gd name="T7" fmla="*/ 2147483647 h 212"/>
              <a:gd name="T8" fmla="*/ 0 w 40"/>
              <a:gd name="T9" fmla="*/ 0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12">
                <a:moveTo>
                  <a:pt x="0" y="0"/>
                </a:moveTo>
                <a:lnTo>
                  <a:pt x="40" y="55"/>
                </a:lnTo>
                <a:lnTo>
                  <a:pt x="40" y="212"/>
                </a:lnTo>
                <a:lnTo>
                  <a:pt x="0" y="156"/>
                </a:lnTo>
                <a:lnTo>
                  <a:pt x="0"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4" name="Freeform 26"/>
          <p:cNvSpPr>
            <a:spLocks/>
          </p:cNvSpPr>
          <p:nvPr/>
        </p:nvSpPr>
        <p:spPr bwMode="auto">
          <a:xfrm>
            <a:off x="11871061" y="3992033"/>
            <a:ext cx="247651" cy="872067"/>
          </a:xfrm>
          <a:custGeom>
            <a:avLst/>
            <a:gdLst>
              <a:gd name="T0" fmla="*/ 2147483647 w 52"/>
              <a:gd name="T1" fmla="*/ 0 h 250"/>
              <a:gd name="T2" fmla="*/ 0 w 52"/>
              <a:gd name="T3" fmla="*/ 2147483647 h 250"/>
              <a:gd name="T4" fmla="*/ 0 w 52"/>
              <a:gd name="T5" fmla="*/ 2147483647 h 250"/>
              <a:gd name="T6" fmla="*/ 2147483647 w 52"/>
              <a:gd name="T7" fmla="*/ 2147483647 h 250"/>
              <a:gd name="T8" fmla="*/ 2147483647 w 52"/>
              <a:gd name="T9" fmla="*/ 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50">
                <a:moveTo>
                  <a:pt x="52" y="0"/>
                </a:moveTo>
                <a:lnTo>
                  <a:pt x="0" y="97"/>
                </a:lnTo>
                <a:lnTo>
                  <a:pt x="0" y="250"/>
                </a:lnTo>
                <a:lnTo>
                  <a:pt x="52" y="157"/>
                </a:lnTo>
                <a:lnTo>
                  <a:pt x="52"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5" name="Freeform 27"/>
          <p:cNvSpPr>
            <a:spLocks/>
          </p:cNvSpPr>
          <p:nvPr/>
        </p:nvSpPr>
        <p:spPr bwMode="auto">
          <a:xfrm>
            <a:off x="11714428" y="4339167"/>
            <a:ext cx="156633" cy="391584"/>
          </a:xfrm>
          <a:custGeom>
            <a:avLst/>
            <a:gdLst>
              <a:gd name="T0" fmla="*/ 2147483647 w 32"/>
              <a:gd name="T1" fmla="*/ 0 h 113"/>
              <a:gd name="T2" fmla="*/ 0 w 32"/>
              <a:gd name="T3" fmla="*/ 2147483647 h 113"/>
              <a:gd name="T4" fmla="*/ 2147483647 w 32"/>
              <a:gd name="T5" fmla="*/ 2147483647 h 113"/>
              <a:gd name="T6" fmla="*/ 2147483647 w 32"/>
              <a:gd name="T7" fmla="*/ 0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13">
                <a:moveTo>
                  <a:pt x="32" y="0"/>
                </a:moveTo>
                <a:lnTo>
                  <a:pt x="0" y="34"/>
                </a:lnTo>
                <a:lnTo>
                  <a:pt x="32" y="113"/>
                </a:lnTo>
                <a:lnTo>
                  <a:pt x="32"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6" name="Freeform 28"/>
          <p:cNvSpPr>
            <a:spLocks/>
          </p:cNvSpPr>
          <p:nvPr/>
        </p:nvSpPr>
        <p:spPr bwMode="auto">
          <a:xfrm>
            <a:off x="12374827" y="3266018"/>
            <a:ext cx="239184" cy="698500"/>
          </a:xfrm>
          <a:custGeom>
            <a:avLst/>
            <a:gdLst>
              <a:gd name="T0" fmla="*/ 2147483647 w 50"/>
              <a:gd name="T1" fmla="*/ 0 h 200"/>
              <a:gd name="T2" fmla="*/ 2147483647 w 50"/>
              <a:gd name="T3" fmla="*/ 2147483647 h 200"/>
              <a:gd name="T4" fmla="*/ 2147483647 w 50"/>
              <a:gd name="T5" fmla="*/ 2147483647 h 200"/>
              <a:gd name="T6" fmla="*/ 2147483647 w 50"/>
              <a:gd name="T7" fmla="*/ 2147483647 h 200"/>
              <a:gd name="T8" fmla="*/ 2147483647 w 50"/>
              <a:gd name="T9" fmla="*/ 2147483647 h 200"/>
              <a:gd name="T10" fmla="*/ 2147483647 w 50"/>
              <a:gd name="T11" fmla="*/ 2147483647 h 200"/>
              <a:gd name="T12" fmla="*/ 0 w 50"/>
              <a:gd name="T13" fmla="*/ 2147483647 h 200"/>
              <a:gd name="T14" fmla="*/ 2147483647 w 50"/>
              <a:gd name="T15" fmla="*/ 2147483647 h 200"/>
              <a:gd name="T16" fmla="*/ 2147483647 w 50"/>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00">
                <a:moveTo>
                  <a:pt x="50" y="0"/>
                </a:moveTo>
                <a:lnTo>
                  <a:pt x="50" y="151"/>
                </a:lnTo>
                <a:lnTo>
                  <a:pt x="18" y="171"/>
                </a:lnTo>
                <a:lnTo>
                  <a:pt x="6" y="200"/>
                </a:lnTo>
                <a:lnTo>
                  <a:pt x="6" y="123"/>
                </a:lnTo>
                <a:lnTo>
                  <a:pt x="14" y="63"/>
                </a:lnTo>
                <a:lnTo>
                  <a:pt x="0" y="58"/>
                </a:lnTo>
                <a:lnTo>
                  <a:pt x="16" y="22"/>
                </a:lnTo>
                <a:lnTo>
                  <a:pt x="50"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7" name="Freeform 29"/>
          <p:cNvSpPr>
            <a:spLocks/>
          </p:cNvSpPr>
          <p:nvPr/>
        </p:nvSpPr>
        <p:spPr bwMode="auto">
          <a:xfrm>
            <a:off x="8270612" y="1725085"/>
            <a:ext cx="1007533" cy="622300"/>
          </a:xfrm>
          <a:custGeom>
            <a:avLst/>
            <a:gdLst>
              <a:gd name="T0" fmla="*/ 0 w 209"/>
              <a:gd name="T1" fmla="*/ 2147483647 h 179"/>
              <a:gd name="T2" fmla="*/ 2147483647 w 209"/>
              <a:gd name="T3" fmla="*/ 0 h 179"/>
              <a:gd name="T4" fmla="*/ 2147483647 w 209"/>
              <a:gd name="T5" fmla="*/ 2147483647 h 179"/>
              <a:gd name="T6" fmla="*/ 0 w 209"/>
              <a:gd name="T7" fmla="*/ 2147483647 h 179"/>
              <a:gd name="T8" fmla="*/ 0 w 209"/>
              <a:gd name="T9" fmla="*/ 2147483647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179">
                <a:moveTo>
                  <a:pt x="0" y="26"/>
                </a:moveTo>
                <a:lnTo>
                  <a:pt x="209" y="0"/>
                </a:lnTo>
                <a:lnTo>
                  <a:pt x="209" y="149"/>
                </a:lnTo>
                <a:lnTo>
                  <a:pt x="0" y="179"/>
                </a:lnTo>
                <a:lnTo>
                  <a:pt x="0" y="26"/>
                </a:lnTo>
                <a:close/>
              </a:path>
            </a:pathLst>
          </a:custGeom>
          <a:solidFill>
            <a:srgbClr val="80808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8" name="Freeform 30"/>
          <p:cNvSpPr>
            <a:spLocks/>
          </p:cNvSpPr>
          <p:nvPr/>
        </p:nvSpPr>
        <p:spPr bwMode="auto">
          <a:xfrm>
            <a:off x="7917127" y="1813985"/>
            <a:ext cx="391584" cy="808567"/>
          </a:xfrm>
          <a:custGeom>
            <a:avLst/>
            <a:gdLst>
              <a:gd name="T0" fmla="*/ 2147483647 w 81"/>
              <a:gd name="T1" fmla="*/ 0 h 232"/>
              <a:gd name="T2" fmla="*/ 2147483647 w 81"/>
              <a:gd name="T3" fmla="*/ 2147483647 h 232"/>
              <a:gd name="T4" fmla="*/ 0 w 81"/>
              <a:gd name="T5" fmla="*/ 2147483647 h 232"/>
              <a:gd name="T6" fmla="*/ 0 w 81"/>
              <a:gd name="T7" fmla="*/ 2147483647 h 232"/>
              <a:gd name="T8" fmla="*/ 2147483647 w 81"/>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232">
                <a:moveTo>
                  <a:pt x="81" y="0"/>
                </a:moveTo>
                <a:lnTo>
                  <a:pt x="81" y="151"/>
                </a:lnTo>
                <a:lnTo>
                  <a:pt x="0" y="232"/>
                </a:lnTo>
                <a:lnTo>
                  <a:pt x="0" y="79"/>
                </a:lnTo>
                <a:lnTo>
                  <a:pt x="81" y="0"/>
                </a:lnTo>
                <a:close/>
              </a:path>
            </a:pathLst>
          </a:custGeom>
          <a:solidFill>
            <a:srgbClr val="80808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39" name="Freeform 31"/>
          <p:cNvSpPr>
            <a:spLocks/>
          </p:cNvSpPr>
          <p:nvPr/>
        </p:nvSpPr>
        <p:spPr bwMode="auto">
          <a:xfrm>
            <a:off x="7737212" y="1358900"/>
            <a:ext cx="315383" cy="273051"/>
          </a:xfrm>
          <a:custGeom>
            <a:avLst/>
            <a:gdLst>
              <a:gd name="T0" fmla="*/ 2147483647 w 66"/>
              <a:gd name="T1" fmla="*/ 0 h 79"/>
              <a:gd name="T2" fmla="*/ 0 w 66"/>
              <a:gd name="T3" fmla="*/ 2147483647 h 79"/>
              <a:gd name="T4" fmla="*/ 2147483647 w 66"/>
              <a:gd name="T5" fmla="*/ 2147483647 h 79"/>
              <a:gd name="T6" fmla="*/ 2147483647 w 66"/>
              <a:gd name="T7" fmla="*/ 0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79">
                <a:moveTo>
                  <a:pt x="66" y="0"/>
                </a:moveTo>
                <a:lnTo>
                  <a:pt x="0" y="54"/>
                </a:lnTo>
                <a:lnTo>
                  <a:pt x="66" y="79"/>
                </a:lnTo>
                <a:lnTo>
                  <a:pt x="66"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0" name="Freeform 32"/>
          <p:cNvSpPr>
            <a:spLocks/>
          </p:cNvSpPr>
          <p:nvPr/>
        </p:nvSpPr>
        <p:spPr bwMode="auto">
          <a:xfrm>
            <a:off x="9284495" y="2233084"/>
            <a:ext cx="275167" cy="287867"/>
          </a:xfrm>
          <a:custGeom>
            <a:avLst/>
            <a:gdLst>
              <a:gd name="T0" fmla="*/ 2147483647 w 57"/>
              <a:gd name="T1" fmla="*/ 0 h 82"/>
              <a:gd name="T2" fmla="*/ 0 w 57"/>
              <a:gd name="T3" fmla="*/ 2147483647 h 82"/>
              <a:gd name="T4" fmla="*/ 2147483647 w 57"/>
              <a:gd name="T5" fmla="*/ 2147483647 h 82"/>
              <a:gd name="T6" fmla="*/ 2147483647 w 57"/>
              <a:gd name="T7" fmla="*/ 2147483647 h 82"/>
              <a:gd name="T8" fmla="*/ 2147483647 w 57"/>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82">
                <a:moveTo>
                  <a:pt x="57" y="0"/>
                </a:moveTo>
                <a:lnTo>
                  <a:pt x="0" y="58"/>
                </a:lnTo>
                <a:lnTo>
                  <a:pt x="16" y="82"/>
                </a:lnTo>
                <a:lnTo>
                  <a:pt x="57" y="58"/>
                </a:lnTo>
                <a:lnTo>
                  <a:pt x="57"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1" name="Freeform 33"/>
          <p:cNvSpPr>
            <a:spLocks/>
          </p:cNvSpPr>
          <p:nvPr/>
        </p:nvSpPr>
        <p:spPr bwMode="auto">
          <a:xfrm>
            <a:off x="9462295" y="2758017"/>
            <a:ext cx="283633" cy="406400"/>
          </a:xfrm>
          <a:custGeom>
            <a:avLst/>
            <a:gdLst>
              <a:gd name="T0" fmla="*/ 2147483647 w 59"/>
              <a:gd name="T1" fmla="*/ 0 h 116"/>
              <a:gd name="T2" fmla="*/ 0 w 59"/>
              <a:gd name="T3" fmla="*/ 2147483647 h 116"/>
              <a:gd name="T4" fmla="*/ 0 w 59"/>
              <a:gd name="T5" fmla="*/ 2147483647 h 116"/>
              <a:gd name="T6" fmla="*/ 2147483647 w 59"/>
              <a:gd name="T7" fmla="*/ 2147483647 h 116"/>
              <a:gd name="T8" fmla="*/ 2147483647 w 59"/>
              <a:gd name="T9" fmla="*/ 2147483647 h 116"/>
              <a:gd name="T10" fmla="*/ 2147483647 w 59"/>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116">
                <a:moveTo>
                  <a:pt x="59" y="0"/>
                </a:moveTo>
                <a:lnTo>
                  <a:pt x="0" y="77"/>
                </a:lnTo>
                <a:lnTo>
                  <a:pt x="0" y="92"/>
                </a:lnTo>
                <a:lnTo>
                  <a:pt x="44" y="116"/>
                </a:lnTo>
                <a:lnTo>
                  <a:pt x="59" y="116"/>
                </a:lnTo>
                <a:lnTo>
                  <a:pt x="59" y="0"/>
                </a:lnTo>
                <a:close/>
              </a:path>
            </a:pathLst>
          </a:custGeom>
          <a:solidFill>
            <a:srgbClr val="0033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2" name="Freeform 34"/>
          <p:cNvSpPr>
            <a:spLocks/>
          </p:cNvSpPr>
          <p:nvPr/>
        </p:nvSpPr>
        <p:spPr bwMode="auto">
          <a:xfrm>
            <a:off x="10393627" y="2876552"/>
            <a:ext cx="1797051" cy="791633"/>
          </a:xfrm>
          <a:custGeom>
            <a:avLst/>
            <a:gdLst>
              <a:gd name="T0" fmla="*/ 0 w 371"/>
              <a:gd name="T1" fmla="*/ 2147483647 h 227"/>
              <a:gd name="T2" fmla="*/ 2147483647 w 371"/>
              <a:gd name="T3" fmla="*/ 0 h 227"/>
              <a:gd name="T4" fmla="*/ 2147483647 w 371"/>
              <a:gd name="T5" fmla="*/ 2147483647 h 227"/>
              <a:gd name="T6" fmla="*/ 2147483647 w 371"/>
              <a:gd name="T7" fmla="*/ 2147483647 h 227"/>
              <a:gd name="T8" fmla="*/ 2147483647 w 371"/>
              <a:gd name="T9" fmla="*/ 2147483647 h 227"/>
              <a:gd name="T10" fmla="*/ 2147483647 w 371"/>
              <a:gd name="T11" fmla="*/ 2147483647 h 227"/>
              <a:gd name="T12" fmla="*/ 2147483647 w 371"/>
              <a:gd name="T13" fmla="*/ 2147483647 h 227"/>
              <a:gd name="T14" fmla="*/ 2147483647 w 371"/>
              <a:gd name="T15" fmla="*/ 2147483647 h 227"/>
              <a:gd name="T16" fmla="*/ 2147483647 w 371"/>
              <a:gd name="T17" fmla="*/ 2147483647 h 227"/>
              <a:gd name="T18" fmla="*/ 2147483647 w 371"/>
              <a:gd name="T19" fmla="*/ 2147483647 h 227"/>
              <a:gd name="T20" fmla="*/ 0 w 371"/>
              <a:gd name="T21" fmla="*/ 2147483647 h 227"/>
              <a:gd name="T22" fmla="*/ 0 w 371"/>
              <a:gd name="T23" fmla="*/ 2147483647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1" h="227">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3" name="Freeform 35"/>
          <p:cNvSpPr>
            <a:spLocks/>
          </p:cNvSpPr>
          <p:nvPr/>
        </p:nvSpPr>
        <p:spPr bwMode="auto">
          <a:xfrm>
            <a:off x="10651861" y="2063751"/>
            <a:ext cx="2012951" cy="1286933"/>
          </a:xfrm>
          <a:custGeom>
            <a:avLst/>
            <a:gdLst>
              <a:gd name="T0" fmla="*/ 0 w 417"/>
              <a:gd name="T1" fmla="*/ 2147483647 h 370"/>
              <a:gd name="T2" fmla="*/ 0 w 417"/>
              <a:gd name="T3" fmla="*/ 2147483647 h 370"/>
              <a:gd name="T4" fmla="*/ 2147483647 w 417"/>
              <a:gd name="T5" fmla="*/ 2147483647 h 370"/>
              <a:gd name="T6" fmla="*/ 2147483647 w 417"/>
              <a:gd name="T7" fmla="*/ 2147483647 h 370"/>
              <a:gd name="T8" fmla="*/ 2147483647 w 417"/>
              <a:gd name="T9" fmla="*/ 2147483647 h 370"/>
              <a:gd name="T10" fmla="*/ 2147483647 w 417"/>
              <a:gd name="T11" fmla="*/ 2147483647 h 370"/>
              <a:gd name="T12" fmla="*/ 2147483647 w 417"/>
              <a:gd name="T13" fmla="*/ 2147483647 h 370"/>
              <a:gd name="T14" fmla="*/ 2147483647 w 417"/>
              <a:gd name="T15" fmla="*/ 2147483647 h 370"/>
              <a:gd name="T16" fmla="*/ 2147483647 w 417"/>
              <a:gd name="T17" fmla="*/ 2147483647 h 370"/>
              <a:gd name="T18" fmla="*/ 2147483647 w 417"/>
              <a:gd name="T19" fmla="*/ 2147483647 h 370"/>
              <a:gd name="T20" fmla="*/ 2147483647 w 417"/>
              <a:gd name="T21" fmla="*/ 0 h 370"/>
              <a:gd name="T22" fmla="*/ 2147483647 w 417"/>
              <a:gd name="T23" fmla="*/ 0 h 370"/>
              <a:gd name="T24" fmla="*/ 2147483647 w 417"/>
              <a:gd name="T25" fmla="*/ 2147483647 h 370"/>
              <a:gd name="T26" fmla="*/ 2147483647 w 417"/>
              <a:gd name="T27" fmla="*/ 2147483647 h 370"/>
              <a:gd name="T28" fmla="*/ 2147483647 w 417"/>
              <a:gd name="T29" fmla="*/ 2147483647 h 370"/>
              <a:gd name="T30" fmla="*/ 2147483647 w 417"/>
              <a:gd name="T31" fmla="*/ 2147483647 h 370"/>
              <a:gd name="T32" fmla="*/ 2147483647 w 417"/>
              <a:gd name="T33" fmla="*/ 2147483647 h 370"/>
              <a:gd name="T34" fmla="*/ 2147483647 w 417"/>
              <a:gd name="T35" fmla="*/ 2147483647 h 370"/>
              <a:gd name="T36" fmla="*/ 0 w 417"/>
              <a:gd name="T37" fmla="*/ 2147483647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7" h="370">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rgbClr val="0099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4" name="Freeform 36"/>
          <p:cNvSpPr>
            <a:spLocks/>
          </p:cNvSpPr>
          <p:nvPr/>
        </p:nvSpPr>
        <p:spPr bwMode="auto">
          <a:xfrm>
            <a:off x="11966311" y="3259667"/>
            <a:ext cx="480483" cy="658284"/>
          </a:xfrm>
          <a:custGeom>
            <a:avLst/>
            <a:gdLst>
              <a:gd name="T0" fmla="*/ 2147483647 w 100"/>
              <a:gd name="T1" fmla="*/ 0 h 190"/>
              <a:gd name="T2" fmla="*/ 2147483647 w 100"/>
              <a:gd name="T3" fmla="*/ 2147483647 h 190"/>
              <a:gd name="T4" fmla="*/ 2147483647 w 100"/>
              <a:gd name="T5" fmla="*/ 2147483647 h 190"/>
              <a:gd name="T6" fmla="*/ 2147483647 w 100"/>
              <a:gd name="T7" fmla="*/ 2147483647 h 190"/>
              <a:gd name="T8" fmla="*/ 0 w 100"/>
              <a:gd name="T9" fmla="*/ 2147483647 h 190"/>
              <a:gd name="T10" fmla="*/ 2147483647 w 100"/>
              <a:gd name="T11" fmla="*/ 2147483647 h 190"/>
              <a:gd name="T12" fmla="*/ 2147483647 w 100"/>
              <a:gd name="T13" fmla="*/ 2147483647 h 190"/>
              <a:gd name="T14" fmla="*/ 2147483647 w 100"/>
              <a:gd name="T15" fmla="*/ 2147483647 h 190"/>
              <a:gd name="T16" fmla="*/ 2147483647 w 100"/>
              <a:gd name="T17" fmla="*/ 2147483647 h 190"/>
              <a:gd name="T18" fmla="*/ 2147483647 w 100"/>
              <a:gd name="T19" fmla="*/ 2147483647 h 190"/>
              <a:gd name="T20" fmla="*/ 2147483647 w 100"/>
              <a:gd name="T21" fmla="*/ 2147483647 h 190"/>
              <a:gd name="T22" fmla="*/ 2147483647 w 100"/>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0">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close/>
              </a:path>
            </a:pathLst>
          </a:custGeom>
          <a:solidFill>
            <a:srgbClr val="80808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5" name="Freeform 37"/>
          <p:cNvSpPr>
            <a:spLocks/>
          </p:cNvSpPr>
          <p:nvPr/>
        </p:nvSpPr>
        <p:spPr bwMode="auto">
          <a:xfrm>
            <a:off x="11760994" y="3602567"/>
            <a:ext cx="366184" cy="465667"/>
          </a:xfrm>
          <a:custGeom>
            <a:avLst/>
            <a:gdLst>
              <a:gd name="T0" fmla="*/ 2147483647 w 77"/>
              <a:gd name="T1" fmla="*/ 0 h 134"/>
              <a:gd name="T2" fmla="*/ 0 w 77"/>
              <a:gd name="T3" fmla="*/ 0 h 134"/>
              <a:gd name="T4" fmla="*/ 0 w 77"/>
              <a:gd name="T5" fmla="*/ 2147483647 h 134"/>
              <a:gd name="T6" fmla="*/ 2147483647 w 77"/>
              <a:gd name="T7" fmla="*/ 2147483647 h 134"/>
              <a:gd name="T8" fmla="*/ 2147483647 w 77"/>
              <a:gd name="T9" fmla="*/ 2147483647 h 134"/>
              <a:gd name="T10" fmla="*/ 2147483647 w 77"/>
              <a:gd name="T11" fmla="*/ 2147483647 h 134"/>
              <a:gd name="T12" fmla="*/ 2147483647 w 77"/>
              <a:gd name="T13" fmla="*/ 2147483647 h 134"/>
              <a:gd name="T14" fmla="*/ 2147483647 w 77"/>
              <a:gd name="T15" fmla="*/ 0 h 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134">
                <a:moveTo>
                  <a:pt x="66" y="0"/>
                </a:moveTo>
                <a:lnTo>
                  <a:pt x="0" y="0"/>
                </a:lnTo>
                <a:lnTo>
                  <a:pt x="0" y="134"/>
                </a:lnTo>
                <a:lnTo>
                  <a:pt x="64" y="134"/>
                </a:lnTo>
                <a:lnTo>
                  <a:pt x="77" y="113"/>
                </a:lnTo>
                <a:lnTo>
                  <a:pt x="44" y="71"/>
                </a:lnTo>
                <a:lnTo>
                  <a:pt x="45" y="34"/>
                </a:lnTo>
                <a:lnTo>
                  <a:pt x="66" y="0"/>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6" name="Freeform 38"/>
          <p:cNvSpPr>
            <a:spLocks/>
          </p:cNvSpPr>
          <p:nvPr/>
        </p:nvSpPr>
        <p:spPr bwMode="auto">
          <a:xfrm>
            <a:off x="10681495" y="3668185"/>
            <a:ext cx="1392767" cy="645583"/>
          </a:xfrm>
          <a:custGeom>
            <a:avLst/>
            <a:gdLst>
              <a:gd name="T0" fmla="*/ 0 w 287"/>
              <a:gd name="T1" fmla="*/ 0 h 185"/>
              <a:gd name="T2" fmla="*/ 2147483647 w 287"/>
              <a:gd name="T3" fmla="*/ 0 h 185"/>
              <a:gd name="T4" fmla="*/ 2147483647 w 287"/>
              <a:gd name="T5" fmla="*/ 2147483647 h 185"/>
              <a:gd name="T6" fmla="*/ 2147483647 w 287"/>
              <a:gd name="T7" fmla="*/ 2147483647 h 185"/>
              <a:gd name="T8" fmla="*/ 2147483647 w 287"/>
              <a:gd name="T9" fmla="*/ 2147483647 h 185"/>
              <a:gd name="T10" fmla="*/ 2147483647 w 287"/>
              <a:gd name="T11" fmla="*/ 2147483647 h 185"/>
              <a:gd name="T12" fmla="*/ 2147483647 w 287"/>
              <a:gd name="T13" fmla="*/ 2147483647 h 185"/>
              <a:gd name="T14" fmla="*/ 2147483647 w 287"/>
              <a:gd name="T15" fmla="*/ 2147483647 h 185"/>
              <a:gd name="T16" fmla="*/ 2147483647 w 287"/>
              <a:gd name="T17" fmla="*/ 2147483647 h 185"/>
              <a:gd name="T18" fmla="*/ 0 w 287"/>
              <a:gd name="T19" fmla="*/ 2147483647 h 185"/>
              <a:gd name="T20" fmla="*/ 0 w 287"/>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rgbClr val="0099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7" name="Freeform 39"/>
          <p:cNvSpPr>
            <a:spLocks/>
          </p:cNvSpPr>
          <p:nvPr/>
        </p:nvSpPr>
        <p:spPr bwMode="auto">
          <a:xfrm>
            <a:off x="7076812" y="1320801"/>
            <a:ext cx="2194983" cy="766233"/>
          </a:xfrm>
          <a:custGeom>
            <a:avLst/>
            <a:gdLst>
              <a:gd name="T0" fmla="*/ 0 w 454"/>
              <a:gd name="T1" fmla="*/ 2147483647 h 220"/>
              <a:gd name="T2" fmla="*/ 2147483647 w 454"/>
              <a:gd name="T3" fmla="*/ 2147483647 h 220"/>
              <a:gd name="T4" fmla="*/ 2147483647 w 454"/>
              <a:gd name="T5" fmla="*/ 2147483647 h 220"/>
              <a:gd name="T6" fmla="*/ 2147483647 w 454"/>
              <a:gd name="T7" fmla="*/ 2147483647 h 220"/>
              <a:gd name="T8" fmla="*/ 2147483647 w 454"/>
              <a:gd name="T9" fmla="*/ 2147483647 h 220"/>
              <a:gd name="T10" fmla="*/ 2147483647 w 454"/>
              <a:gd name="T11" fmla="*/ 2147483647 h 220"/>
              <a:gd name="T12" fmla="*/ 2147483647 w 454"/>
              <a:gd name="T13" fmla="*/ 2147483647 h 220"/>
              <a:gd name="T14" fmla="*/ 2147483647 w 454"/>
              <a:gd name="T15" fmla="*/ 2147483647 h 220"/>
              <a:gd name="T16" fmla="*/ 2147483647 w 454"/>
              <a:gd name="T17" fmla="*/ 2147483647 h 220"/>
              <a:gd name="T18" fmla="*/ 2147483647 w 454"/>
              <a:gd name="T19" fmla="*/ 2147483647 h 220"/>
              <a:gd name="T20" fmla="*/ 2147483647 w 454"/>
              <a:gd name="T21" fmla="*/ 0 h 220"/>
              <a:gd name="T22" fmla="*/ 0 w 454"/>
              <a:gd name="T23" fmla="*/ 2147483647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4" h="220">
                <a:moveTo>
                  <a:pt x="0" y="76"/>
                </a:moveTo>
                <a:lnTo>
                  <a:pt x="141" y="151"/>
                </a:lnTo>
                <a:lnTo>
                  <a:pt x="168" y="187"/>
                </a:lnTo>
                <a:lnTo>
                  <a:pt x="178" y="220"/>
                </a:lnTo>
                <a:lnTo>
                  <a:pt x="256" y="143"/>
                </a:lnTo>
                <a:lnTo>
                  <a:pt x="454" y="113"/>
                </a:lnTo>
                <a:lnTo>
                  <a:pt x="367" y="58"/>
                </a:lnTo>
                <a:lnTo>
                  <a:pt x="250" y="109"/>
                </a:lnTo>
                <a:lnTo>
                  <a:pt x="139" y="64"/>
                </a:lnTo>
                <a:lnTo>
                  <a:pt x="204" y="10"/>
                </a:lnTo>
                <a:lnTo>
                  <a:pt x="147" y="0"/>
                </a:lnTo>
                <a:lnTo>
                  <a:pt x="0" y="76"/>
                </a:lnTo>
                <a:close/>
              </a:path>
            </a:pathLst>
          </a:custGeom>
          <a:solidFill>
            <a:srgbClr val="80808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8" name="Freeform 40"/>
          <p:cNvSpPr>
            <a:spLocks/>
          </p:cNvSpPr>
          <p:nvPr/>
        </p:nvSpPr>
        <p:spPr bwMode="auto">
          <a:xfrm>
            <a:off x="8334112" y="1905000"/>
            <a:ext cx="1424516" cy="1187451"/>
          </a:xfrm>
          <a:custGeom>
            <a:avLst/>
            <a:gdLst>
              <a:gd name="T0" fmla="*/ 2147483647 w 295"/>
              <a:gd name="T1" fmla="*/ 0 h 342"/>
              <a:gd name="T2" fmla="*/ 2147483647 w 295"/>
              <a:gd name="T3" fmla="*/ 2147483647 h 342"/>
              <a:gd name="T4" fmla="*/ 2147483647 w 295"/>
              <a:gd name="T5" fmla="*/ 2147483647 h 342"/>
              <a:gd name="T6" fmla="*/ 2147483647 w 295"/>
              <a:gd name="T7" fmla="*/ 2147483647 h 342"/>
              <a:gd name="T8" fmla="*/ 2147483647 w 295"/>
              <a:gd name="T9" fmla="*/ 2147483647 h 342"/>
              <a:gd name="T10" fmla="*/ 2147483647 w 295"/>
              <a:gd name="T11" fmla="*/ 2147483647 h 342"/>
              <a:gd name="T12" fmla="*/ 2147483647 w 295"/>
              <a:gd name="T13" fmla="*/ 2147483647 h 342"/>
              <a:gd name="T14" fmla="*/ 2147483647 w 295"/>
              <a:gd name="T15" fmla="*/ 2147483647 h 342"/>
              <a:gd name="T16" fmla="*/ 2147483647 w 295"/>
              <a:gd name="T17" fmla="*/ 2147483647 h 342"/>
              <a:gd name="T18" fmla="*/ 2147483647 w 295"/>
              <a:gd name="T19" fmla="*/ 2147483647 h 342"/>
              <a:gd name="T20" fmla="*/ 0 w 295"/>
              <a:gd name="T21" fmla="*/ 2147483647 h 342"/>
              <a:gd name="T22" fmla="*/ 2147483647 w 295"/>
              <a:gd name="T23" fmla="*/ 2147483647 h 342"/>
              <a:gd name="T24" fmla="*/ 2147483647 w 295"/>
              <a:gd name="T25" fmla="*/ 2147483647 h 342"/>
              <a:gd name="T26" fmla="*/ 2147483647 w 295"/>
              <a:gd name="T27" fmla="*/ 2147483647 h 342"/>
              <a:gd name="T28" fmla="*/ 2147483647 w 295"/>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rgbClr val="80808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49" name="Freeform 41"/>
          <p:cNvSpPr>
            <a:spLocks/>
          </p:cNvSpPr>
          <p:nvPr/>
        </p:nvSpPr>
        <p:spPr bwMode="auto">
          <a:xfrm>
            <a:off x="7898079" y="3088218"/>
            <a:ext cx="1051983" cy="1229783"/>
          </a:xfrm>
          <a:custGeom>
            <a:avLst/>
            <a:gdLst>
              <a:gd name="T0" fmla="*/ 2147483647 w 217"/>
              <a:gd name="T1" fmla="*/ 0 h 354"/>
              <a:gd name="T2" fmla="*/ 2147483647 w 217"/>
              <a:gd name="T3" fmla="*/ 2147483647 h 354"/>
              <a:gd name="T4" fmla="*/ 2147483647 w 217"/>
              <a:gd name="T5" fmla="*/ 2147483647 h 354"/>
              <a:gd name="T6" fmla="*/ 2147483647 w 217"/>
              <a:gd name="T7" fmla="*/ 2147483647 h 354"/>
              <a:gd name="T8" fmla="*/ 2147483647 w 217"/>
              <a:gd name="T9" fmla="*/ 2147483647 h 354"/>
              <a:gd name="T10" fmla="*/ 2147483647 w 217"/>
              <a:gd name="T11" fmla="*/ 2147483647 h 354"/>
              <a:gd name="T12" fmla="*/ 0 w 217"/>
              <a:gd name="T13" fmla="*/ 2147483647 h 354"/>
              <a:gd name="T14" fmla="*/ 2147483647 w 217"/>
              <a:gd name="T15" fmla="*/ 2147483647 h 354"/>
              <a:gd name="T16" fmla="*/ 2147483647 w 217"/>
              <a:gd name="T17" fmla="*/ 2147483647 h 354"/>
              <a:gd name="T18" fmla="*/ 2147483647 w 217"/>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 h="354">
                <a:moveTo>
                  <a:pt x="40" y="0"/>
                </a:moveTo>
                <a:lnTo>
                  <a:pt x="58" y="12"/>
                </a:lnTo>
                <a:lnTo>
                  <a:pt x="88" y="2"/>
                </a:lnTo>
                <a:lnTo>
                  <a:pt x="217" y="2"/>
                </a:lnTo>
                <a:lnTo>
                  <a:pt x="217" y="213"/>
                </a:lnTo>
                <a:lnTo>
                  <a:pt x="137" y="322"/>
                </a:lnTo>
                <a:lnTo>
                  <a:pt x="0" y="354"/>
                </a:lnTo>
                <a:lnTo>
                  <a:pt x="10" y="302"/>
                </a:lnTo>
                <a:lnTo>
                  <a:pt x="40" y="264"/>
                </a:lnTo>
                <a:lnTo>
                  <a:pt x="40" y="0"/>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0" name="Freeform 42"/>
          <p:cNvSpPr>
            <a:spLocks/>
          </p:cNvSpPr>
          <p:nvPr/>
        </p:nvSpPr>
        <p:spPr bwMode="auto">
          <a:xfrm>
            <a:off x="8950061" y="3018367"/>
            <a:ext cx="1443567" cy="1049867"/>
          </a:xfrm>
          <a:custGeom>
            <a:avLst/>
            <a:gdLst>
              <a:gd name="T0" fmla="*/ 0 w 299"/>
              <a:gd name="T1" fmla="*/ 2147483647 h 303"/>
              <a:gd name="T2" fmla="*/ 2147483647 w 299"/>
              <a:gd name="T3" fmla="*/ 2147483647 h 303"/>
              <a:gd name="T4" fmla="*/ 2147483647 w 299"/>
              <a:gd name="T5" fmla="*/ 2147483647 h 303"/>
              <a:gd name="T6" fmla="*/ 2147483647 w 299"/>
              <a:gd name="T7" fmla="*/ 2147483647 h 303"/>
              <a:gd name="T8" fmla="*/ 2147483647 w 299"/>
              <a:gd name="T9" fmla="*/ 0 h 303"/>
              <a:gd name="T10" fmla="*/ 2147483647 w 299"/>
              <a:gd name="T11" fmla="*/ 2147483647 h 303"/>
              <a:gd name="T12" fmla="*/ 2147483647 w 299"/>
              <a:gd name="T13" fmla="*/ 2147483647 h 303"/>
              <a:gd name="T14" fmla="*/ 2147483647 w 299"/>
              <a:gd name="T15" fmla="*/ 2147483647 h 303"/>
              <a:gd name="T16" fmla="*/ 2147483647 w 299"/>
              <a:gd name="T17" fmla="*/ 2147483647 h 303"/>
              <a:gd name="T18" fmla="*/ 2147483647 w 299"/>
              <a:gd name="T19" fmla="*/ 2147483647 h 303"/>
              <a:gd name="T20" fmla="*/ 2147483647 w 299"/>
              <a:gd name="T21" fmla="*/ 2147483647 h 303"/>
              <a:gd name="T22" fmla="*/ 2147483647 w 299"/>
              <a:gd name="T23" fmla="*/ 2147483647 h 303"/>
              <a:gd name="T24" fmla="*/ 0 w 299"/>
              <a:gd name="T25" fmla="*/ 2147483647 h 303"/>
              <a:gd name="T26" fmla="*/ 0 w 299"/>
              <a:gd name="T27" fmla="*/ 2147483647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9" h="303">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1" name="Freeform 43"/>
          <p:cNvSpPr>
            <a:spLocks/>
          </p:cNvSpPr>
          <p:nvPr/>
        </p:nvSpPr>
        <p:spPr bwMode="auto">
          <a:xfrm>
            <a:off x="9686661" y="3488267"/>
            <a:ext cx="1727200" cy="937684"/>
          </a:xfrm>
          <a:custGeom>
            <a:avLst/>
            <a:gdLst>
              <a:gd name="T0" fmla="*/ 2147483647 w 357"/>
              <a:gd name="T1" fmla="*/ 0 h 270"/>
              <a:gd name="T2" fmla="*/ 2147483647 w 357"/>
              <a:gd name="T3" fmla="*/ 0 h 270"/>
              <a:gd name="T4" fmla="*/ 2147483647 w 357"/>
              <a:gd name="T5" fmla="*/ 2147483647 h 270"/>
              <a:gd name="T6" fmla="*/ 2147483647 w 357"/>
              <a:gd name="T7" fmla="*/ 2147483647 h 270"/>
              <a:gd name="T8" fmla="*/ 0 w 357"/>
              <a:gd name="T9" fmla="*/ 2147483647 h 270"/>
              <a:gd name="T10" fmla="*/ 2147483647 w 357"/>
              <a:gd name="T11" fmla="*/ 2147483647 h 270"/>
              <a:gd name="T12" fmla="*/ 2147483647 w 357"/>
              <a:gd name="T13" fmla="*/ 2147483647 h 270"/>
              <a:gd name="T14" fmla="*/ 2147483647 w 357"/>
              <a:gd name="T15" fmla="*/ 2147483647 h 270"/>
              <a:gd name="T16" fmla="*/ 2147483647 w 357"/>
              <a:gd name="T17" fmla="*/ 2147483647 h 270"/>
              <a:gd name="T18" fmla="*/ 2147483647 w 357"/>
              <a:gd name="T19" fmla="*/ 2147483647 h 270"/>
              <a:gd name="T20" fmla="*/ 2147483647 w 357"/>
              <a:gd name="T21" fmla="*/ 2147483647 h 270"/>
              <a:gd name="T22" fmla="*/ 2147483647 w 357"/>
              <a:gd name="T23" fmla="*/ 2147483647 h 270"/>
              <a:gd name="T24" fmla="*/ 2147483647 w 357"/>
              <a:gd name="T25" fmla="*/ 2147483647 h 270"/>
              <a:gd name="T26" fmla="*/ 2147483647 w 357"/>
              <a:gd name="T27" fmla="*/ 2147483647 h 270"/>
              <a:gd name="T28" fmla="*/ 2147483647 w 357"/>
              <a:gd name="T29" fmla="*/ 2147483647 h 270"/>
              <a:gd name="T30" fmla="*/ 2147483647 w 357"/>
              <a:gd name="T31" fmla="*/ 2147483647 h 270"/>
              <a:gd name="T32" fmla="*/ 2147483647 w 357"/>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2" name="Freeform 44"/>
          <p:cNvSpPr>
            <a:spLocks/>
          </p:cNvSpPr>
          <p:nvPr/>
        </p:nvSpPr>
        <p:spPr bwMode="auto">
          <a:xfrm>
            <a:off x="9129978" y="3930651"/>
            <a:ext cx="2758016" cy="709083"/>
          </a:xfrm>
          <a:custGeom>
            <a:avLst/>
            <a:gdLst>
              <a:gd name="T0" fmla="*/ 0 w 571"/>
              <a:gd name="T1" fmla="*/ 2147483647 h 204"/>
              <a:gd name="T2" fmla="*/ 2147483647 w 571"/>
              <a:gd name="T3" fmla="*/ 2147483647 h 204"/>
              <a:gd name="T4" fmla="*/ 2147483647 w 571"/>
              <a:gd name="T5" fmla="*/ 2147483647 h 204"/>
              <a:gd name="T6" fmla="*/ 2147483647 w 571"/>
              <a:gd name="T7" fmla="*/ 2147483647 h 204"/>
              <a:gd name="T8" fmla="*/ 2147483647 w 571"/>
              <a:gd name="T9" fmla="*/ 2147483647 h 204"/>
              <a:gd name="T10" fmla="*/ 2147483647 w 571"/>
              <a:gd name="T11" fmla="*/ 2147483647 h 204"/>
              <a:gd name="T12" fmla="*/ 2147483647 w 571"/>
              <a:gd name="T13" fmla="*/ 0 h 204"/>
              <a:gd name="T14" fmla="*/ 2147483647 w 571"/>
              <a:gd name="T15" fmla="*/ 2147483647 h 204"/>
              <a:gd name="T16" fmla="*/ 2147483647 w 571"/>
              <a:gd name="T17" fmla="*/ 2147483647 h 204"/>
              <a:gd name="T18" fmla="*/ 2147483647 w 571"/>
              <a:gd name="T19" fmla="*/ 2147483647 h 204"/>
              <a:gd name="T20" fmla="*/ 2147483647 w 571"/>
              <a:gd name="T21" fmla="*/ 2147483647 h 204"/>
              <a:gd name="T22" fmla="*/ 0 w 571"/>
              <a:gd name="T23" fmla="*/ 2147483647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1" h="204">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close/>
              </a:path>
            </a:pathLst>
          </a:custGeom>
          <a:solidFill>
            <a:srgbClr val="0099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3" name="Freeform 45"/>
          <p:cNvSpPr>
            <a:spLocks/>
          </p:cNvSpPr>
          <p:nvPr/>
        </p:nvSpPr>
        <p:spPr bwMode="auto">
          <a:xfrm>
            <a:off x="7449346" y="3776134"/>
            <a:ext cx="2381249" cy="927100"/>
          </a:xfrm>
          <a:custGeom>
            <a:avLst/>
            <a:gdLst>
              <a:gd name="T0" fmla="*/ 0 w 492"/>
              <a:gd name="T1" fmla="*/ 2147483647 h 266"/>
              <a:gd name="T2" fmla="*/ 2147483647 w 492"/>
              <a:gd name="T3" fmla="*/ 2147483647 h 266"/>
              <a:gd name="T4" fmla="*/ 2147483647 w 492"/>
              <a:gd name="T5" fmla="*/ 2147483647 h 266"/>
              <a:gd name="T6" fmla="*/ 2147483647 w 492"/>
              <a:gd name="T7" fmla="*/ 2147483647 h 266"/>
              <a:gd name="T8" fmla="*/ 2147483647 w 492"/>
              <a:gd name="T9" fmla="*/ 2147483647 h 266"/>
              <a:gd name="T10" fmla="*/ 2147483647 w 492"/>
              <a:gd name="T11" fmla="*/ 0 h 266"/>
              <a:gd name="T12" fmla="*/ 2147483647 w 492"/>
              <a:gd name="T13" fmla="*/ 2147483647 h 266"/>
              <a:gd name="T14" fmla="*/ 2147483647 w 492"/>
              <a:gd name="T15" fmla="*/ 2147483647 h 266"/>
              <a:gd name="T16" fmla="*/ 2147483647 w 492"/>
              <a:gd name="T17" fmla="*/ 2147483647 h 266"/>
              <a:gd name="T18" fmla="*/ 2147483647 w 492"/>
              <a:gd name="T19" fmla="*/ 2147483647 h 266"/>
              <a:gd name="T20" fmla="*/ 2147483647 w 492"/>
              <a:gd name="T21" fmla="*/ 2147483647 h 266"/>
              <a:gd name="T22" fmla="*/ 2147483647 w 492"/>
              <a:gd name="T23" fmla="*/ 2147483647 h 266"/>
              <a:gd name="T24" fmla="*/ 2147483647 w 492"/>
              <a:gd name="T25" fmla="*/ 2147483647 h 266"/>
              <a:gd name="T26" fmla="*/ 2147483647 w 492"/>
              <a:gd name="T27" fmla="*/ 2147483647 h 266"/>
              <a:gd name="T28" fmla="*/ 0 w 492"/>
              <a:gd name="T29" fmla="*/ 2147483647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2" h="266">
                <a:moveTo>
                  <a:pt x="0" y="266"/>
                </a:moveTo>
                <a:lnTo>
                  <a:pt x="28" y="196"/>
                </a:lnTo>
                <a:lnTo>
                  <a:pt x="93" y="153"/>
                </a:lnTo>
                <a:lnTo>
                  <a:pt x="228" y="125"/>
                </a:lnTo>
                <a:lnTo>
                  <a:pt x="310" y="18"/>
                </a:lnTo>
                <a:lnTo>
                  <a:pt x="310" y="0"/>
                </a:lnTo>
                <a:lnTo>
                  <a:pt x="401" y="73"/>
                </a:lnTo>
                <a:lnTo>
                  <a:pt x="438" y="61"/>
                </a:lnTo>
                <a:lnTo>
                  <a:pt x="460" y="83"/>
                </a:lnTo>
                <a:lnTo>
                  <a:pt x="492" y="169"/>
                </a:lnTo>
                <a:lnTo>
                  <a:pt x="366" y="228"/>
                </a:lnTo>
                <a:lnTo>
                  <a:pt x="348" y="248"/>
                </a:lnTo>
                <a:lnTo>
                  <a:pt x="103" y="248"/>
                </a:lnTo>
                <a:lnTo>
                  <a:pt x="103" y="266"/>
                </a:lnTo>
                <a:lnTo>
                  <a:pt x="0" y="266"/>
                </a:lnTo>
                <a:close/>
              </a:path>
            </a:pathLst>
          </a:custGeom>
          <a:solidFill>
            <a:srgbClr val="0099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4" name="Freeform 46"/>
          <p:cNvSpPr>
            <a:spLocks/>
          </p:cNvSpPr>
          <p:nvPr/>
        </p:nvSpPr>
        <p:spPr bwMode="auto">
          <a:xfrm>
            <a:off x="7216512" y="4639734"/>
            <a:ext cx="2779183" cy="512233"/>
          </a:xfrm>
          <a:custGeom>
            <a:avLst/>
            <a:gdLst>
              <a:gd name="T0" fmla="*/ 2147483647 w 575"/>
              <a:gd name="T1" fmla="*/ 2147483647 h 147"/>
              <a:gd name="T2" fmla="*/ 2147483647 w 575"/>
              <a:gd name="T3" fmla="*/ 2147483647 h 147"/>
              <a:gd name="T4" fmla="*/ 2147483647 w 575"/>
              <a:gd name="T5" fmla="*/ 0 h 147"/>
              <a:gd name="T6" fmla="*/ 2147483647 w 575"/>
              <a:gd name="T7" fmla="*/ 0 h 147"/>
              <a:gd name="T8" fmla="*/ 2147483647 w 575"/>
              <a:gd name="T9" fmla="*/ 2147483647 h 147"/>
              <a:gd name="T10" fmla="*/ 2147483647 w 575"/>
              <a:gd name="T11" fmla="*/ 2147483647 h 147"/>
              <a:gd name="T12" fmla="*/ 2147483647 w 575"/>
              <a:gd name="T13" fmla="*/ 2147483647 h 147"/>
              <a:gd name="T14" fmla="*/ 0 w 575"/>
              <a:gd name="T15" fmla="*/ 2147483647 h 147"/>
              <a:gd name="T16" fmla="*/ 2147483647 w 575"/>
              <a:gd name="T17" fmla="*/ 2147483647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5" h="147">
                <a:moveTo>
                  <a:pt x="51" y="16"/>
                </a:moveTo>
                <a:lnTo>
                  <a:pt x="151" y="16"/>
                </a:lnTo>
                <a:lnTo>
                  <a:pt x="151" y="0"/>
                </a:lnTo>
                <a:lnTo>
                  <a:pt x="575" y="0"/>
                </a:lnTo>
                <a:lnTo>
                  <a:pt x="567" y="32"/>
                </a:lnTo>
                <a:lnTo>
                  <a:pt x="397" y="105"/>
                </a:lnTo>
                <a:lnTo>
                  <a:pt x="381" y="147"/>
                </a:lnTo>
                <a:lnTo>
                  <a:pt x="0" y="147"/>
                </a:lnTo>
                <a:lnTo>
                  <a:pt x="51" y="16"/>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5" name="Freeform 47"/>
          <p:cNvSpPr>
            <a:spLocks/>
          </p:cNvSpPr>
          <p:nvPr/>
        </p:nvSpPr>
        <p:spPr bwMode="auto">
          <a:xfrm>
            <a:off x="9053779" y="4643967"/>
            <a:ext cx="2906183" cy="812800"/>
          </a:xfrm>
          <a:custGeom>
            <a:avLst/>
            <a:gdLst>
              <a:gd name="T0" fmla="*/ 2147483647 w 601"/>
              <a:gd name="T1" fmla="*/ 0 h 234"/>
              <a:gd name="T2" fmla="*/ 2147483647 w 601"/>
              <a:gd name="T3" fmla="*/ 0 h 234"/>
              <a:gd name="T4" fmla="*/ 2147483647 w 601"/>
              <a:gd name="T5" fmla="*/ 2147483647 h 234"/>
              <a:gd name="T6" fmla="*/ 2147483647 w 601"/>
              <a:gd name="T7" fmla="*/ 2147483647 h 234"/>
              <a:gd name="T8" fmla="*/ 2147483647 w 601"/>
              <a:gd name="T9" fmla="*/ 2147483647 h 234"/>
              <a:gd name="T10" fmla="*/ 2147483647 w 601"/>
              <a:gd name="T11" fmla="*/ 2147483647 h 234"/>
              <a:gd name="T12" fmla="*/ 2147483647 w 601"/>
              <a:gd name="T13" fmla="*/ 2147483647 h 234"/>
              <a:gd name="T14" fmla="*/ 2147483647 w 601"/>
              <a:gd name="T15" fmla="*/ 2147483647 h 234"/>
              <a:gd name="T16" fmla="*/ 2147483647 w 601"/>
              <a:gd name="T17" fmla="*/ 2147483647 h 234"/>
              <a:gd name="T18" fmla="*/ 2147483647 w 601"/>
              <a:gd name="T19" fmla="*/ 2147483647 h 234"/>
              <a:gd name="T20" fmla="*/ 2147483647 w 601"/>
              <a:gd name="T21" fmla="*/ 2147483647 h 234"/>
              <a:gd name="T22" fmla="*/ 0 w 601"/>
              <a:gd name="T23" fmla="*/ 2147483647 h 234"/>
              <a:gd name="T24" fmla="*/ 2147483647 w 601"/>
              <a:gd name="T25" fmla="*/ 2147483647 h 234"/>
              <a:gd name="T26" fmla="*/ 2147483647 w 601"/>
              <a:gd name="T27" fmla="*/ 2147483647 h 234"/>
              <a:gd name="T28" fmla="*/ 2147483647 w 601"/>
              <a:gd name="T29" fmla="*/ 0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1" h="234">
                <a:moveTo>
                  <a:pt x="194" y="0"/>
                </a:moveTo>
                <a:lnTo>
                  <a:pt x="575" y="0"/>
                </a:lnTo>
                <a:lnTo>
                  <a:pt x="601" y="72"/>
                </a:lnTo>
                <a:lnTo>
                  <a:pt x="535" y="143"/>
                </a:lnTo>
                <a:lnTo>
                  <a:pt x="440" y="173"/>
                </a:lnTo>
                <a:lnTo>
                  <a:pt x="402" y="234"/>
                </a:lnTo>
                <a:lnTo>
                  <a:pt x="309" y="133"/>
                </a:lnTo>
                <a:lnTo>
                  <a:pt x="235" y="133"/>
                </a:lnTo>
                <a:lnTo>
                  <a:pt x="222" y="113"/>
                </a:lnTo>
                <a:lnTo>
                  <a:pt x="122" y="113"/>
                </a:lnTo>
                <a:lnTo>
                  <a:pt x="85" y="147"/>
                </a:lnTo>
                <a:lnTo>
                  <a:pt x="0" y="147"/>
                </a:lnTo>
                <a:lnTo>
                  <a:pt x="16" y="104"/>
                </a:lnTo>
                <a:lnTo>
                  <a:pt x="186" y="34"/>
                </a:lnTo>
                <a:lnTo>
                  <a:pt x="194" y="0"/>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6" name="Freeform 48"/>
          <p:cNvSpPr>
            <a:spLocks/>
          </p:cNvSpPr>
          <p:nvPr/>
        </p:nvSpPr>
        <p:spPr bwMode="auto">
          <a:xfrm>
            <a:off x="9417845" y="5035551"/>
            <a:ext cx="1576916" cy="982133"/>
          </a:xfrm>
          <a:custGeom>
            <a:avLst/>
            <a:gdLst>
              <a:gd name="T0" fmla="*/ 2147483647 w 327"/>
              <a:gd name="T1" fmla="*/ 2147483647 h 283"/>
              <a:gd name="T2" fmla="*/ 2147483647 w 327"/>
              <a:gd name="T3" fmla="*/ 0 h 283"/>
              <a:gd name="T4" fmla="*/ 2147483647 w 327"/>
              <a:gd name="T5" fmla="*/ 0 h 283"/>
              <a:gd name="T6" fmla="*/ 2147483647 w 327"/>
              <a:gd name="T7" fmla="*/ 2147483647 h 283"/>
              <a:gd name="T8" fmla="*/ 2147483647 w 327"/>
              <a:gd name="T9" fmla="*/ 2147483647 h 283"/>
              <a:gd name="T10" fmla="*/ 2147483647 w 327"/>
              <a:gd name="T11" fmla="*/ 2147483647 h 283"/>
              <a:gd name="T12" fmla="*/ 2147483647 w 327"/>
              <a:gd name="T13" fmla="*/ 2147483647 h 283"/>
              <a:gd name="T14" fmla="*/ 2147483647 w 327"/>
              <a:gd name="T15" fmla="*/ 2147483647 h 283"/>
              <a:gd name="T16" fmla="*/ 2147483647 w 327"/>
              <a:gd name="T17" fmla="*/ 2147483647 h 283"/>
              <a:gd name="T18" fmla="*/ 2147483647 w 327"/>
              <a:gd name="T19" fmla="*/ 2147483647 h 283"/>
              <a:gd name="T20" fmla="*/ 0 w 327"/>
              <a:gd name="T21" fmla="*/ 2147483647 h 283"/>
              <a:gd name="T22" fmla="*/ 2147483647 w 327"/>
              <a:gd name="T23" fmla="*/ 2147483647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rgbClr val="0099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7" name="Freeform 49"/>
          <p:cNvSpPr>
            <a:spLocks/>
          </p:cNvSpPr>
          <p:nvPr/>
        </p:nvSpPr>
        <p:spPr bwMode="auto">
          <a:xfrm>
            <a:off x="8712994" y="5151967"/>
            <a:ext cx="1526117" cy="1238251"/>
          </a:xfrm>
          <a:custGeom>
            <a:avLst/>
            <a:gdLst>
              <a:gd name="T0" fmla="*/ 0 w 316"/>
              <a:gd name="T1" fmla="*/ 0 h 355"/>
              <a:gd name="T2" fmla="*/ 2147483647 w 316"/>
              <a:gd name="T3" fmla="*/ 0 h 355"/>
              <a:gd name="T4" fmla="*/ 2147483647 w 316"/>
              <a:gd name="T5" fmla="*/ 2147483647 h 355"/>
              <a:gd name="T6" fmla="*/ 2147483647 w 316"/>
              <a:gd name="T7" fmla="*/ 2147483647 h 355"/>
              <a:gd name="T8" fmla="*/ 2147483647 w 316"/>
              <a:gd name="T9" fmla="*/ 2147483647 h 355"/>
              <a:gd name="T10" fmla="*/ 2147483647 w 316"/>
              <a:gd name="T11" fmla="*/ 2147483647 h 355"/>
              <a:gd name="T12" fmla="*/ 2147483647 w 316"/>
              <a:gd name="T13" fmla="*/ 2147483647 h 355"/>
              <a:gd name="T14" fmla="*/ 2147483647 w 316"/>
              <a:gd name="T15" fmla="*/ 2147483647 h 355"/>
              <a:gd name="T16" fmla="*/ 2147483647 w 316"/>
              <a:gd name="T17" fmla="*/ 2147483647 h 355"/>
              <a:gd name="T18" fmla="*/ 2147483647 w 316"/>
              <a:gd name="T19" fmla="*/ 2147483647 h 355"/>
              <a:gd name="T20" fmla="*/ 0 w 316"/>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355">
                <a:moveTo>
                  <a:pt x="0" y="0"/>
                </a:moveTo>
                <a:lnTo>
                  <a:pt x="159" y="0"/>
                </a:lnTo>
                <a:lnTo>
                  <a:pt x="146" y="28"/>
                </a:lnTo>
                <a:lnTo>
                  <a:pt x="283" y="190"/>
                </a:lnTo>
                <a:lnTo>
                  <a:pt x="316" y="249"/>
                </a:lnTo>
                <a:lnTo>
                  <a:pt x="275" y="355"/>
                </a:lnTo>
                <a:lnTo>
                  <a:pt x="57" y="355"/>
                </a:lnTo>
                <a:lnTo>
                  <a:pt x="35" y="311"/>
                </a:lnTo>
                <a:lnTo>
                  <a:pt x="23" y="255"/>
                </a:lnTo>
                <a:lnTo>
                  <a:pt x="45" y="224"/>
                </a:lnTo>
                <a:lnTo>
                  <a:pt x="0" y="0"/>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8" name="Freeform 50"/>
          <p:cNvSpPr>
            <a:spLocks/>
          </p:cNvSpPr>
          <p:nvPr/>
        </p:nvSpPr>
        <p:spPr bwMode="auto">
          <a:xfrm>
            <a:off x="7699112" y="5151967"/>
            <a:ext cx="1231900" cy="1286933"/>
          </a:xfrm>
          <a:custGeom>
            <a:avLst/>
            <a:gdLst>
              <a:gd name="T0" fmla="*/ 2147483647 w 255"/>
              <a:gd name="T1" fmla="*/ 0 h 371"/>
              <a:gd name="T2" fmla="*/ 2147483647 w 255"/>
              <a:gd name="T3" fmla="*/ 0 h 371"/>
              <a:gd name="T4" fmla="*/ 2147483647 w 255"/>
              <a:gd name="T5" fmla="*/ 2147483647 h 371"/>
              <a:gd name="T6" fmla="*/ 2147483647 w 255"/>
              <a:gd name="T7" fmla="*/ 2147483647 h 371"/>
              <a:gd name="T8" fmla="*/ 2147483647 w 255"/>
              <a:gd name="T9" fmla="*/ 2147483647 h 371"/>
              <a:gd name="T10" fmla="*/ 2147483647 w 255"/>
              <a:gd name="T11" fmla="*/ 2147483647 h 371"/>
              <a:gd name="T12" fmla="*/ 2147483647 w 255"/>
              <a:gd name="T13" fmla="*/ 2147483647 h 371"/>
              <a:gd name="T14" fmla="*/ 0 w 255"/>
              <a:gd name="T15" fmla="*/ 2147483647 h 371"/>
              <a:gd name="T16" fmla="*/ 2147483647 w 255"/>
              <a:gd name="T17" fmla="*/ 2147483647 h 371"/>
              <a:gd name="T18" fmla="*/ 2147483647 w 255"/>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chemeClr val="bg2"/>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59" name="Freeform 51"/>
          <p:cNvSpPr>
            <a:spLocks/>
          </p:cNvSpPr>
          <p:nvPr/>
        </p:nvSpPr>
        <p:spPr bwMode="auto">
          <a:xfrm>
            <a:off x="8006028" y="6231467"/>
            <a:ext cx="2637367" cy="1663700"/>
          </a:xfrm>
          <a:custGeom>
            <a:avLst/>
            <a:gdLst>
              <a:gd name="T0" fmla="*/ 2147483647 w 547"/>
              <a:gd name="T1" fmla="*/ 0 h 478"/>
              <a:gd name="T2" fmla="*/ 2147483647 w 547"/>
              <a:gd name="T3" fmla="*/ 0 h 478"/>
              <a:gd name="T4" fmla="*/ 2147483647 w 547"/>
              <a:gd name="T5" fmla="*/ 2147483647 h 478"/>
              <a:gd name="T6" fmla="*/ 2147483647 w 547"/>
              <a:gd name="T7" fmla="*/ 2147483647 h 478"/>
              <a:gd name="T8" fmla="*/ 2147483647 w 547"/>
              <a:gd name="T9" fmla="*/ 2147483647 h 478"/>
              <a:gd name="T10" fmla="*/ 2147483647 w 547"/>
              <a:gd name="T11" fmla="*/ 2147483647 h 478"/>
              <a:gd name="T12" fmla="*/ 2147483647 w 547"/>
              <a:gd name="T13" fmla="*/ 2147483647 h 478"/>
              <a:gd name="T14" fmla="*/ 2147483647 w 547"/>
              <a:gd name="T15" fmla="*/ 2147483647 h 478"/>
              <a:gd name="T16" fmla="*/ 2147483647 w 547"/>
              <a:gd name="T17" fmla="*/ 2147483647 h 478"/>
              <a:gd name="T18" fmla="*/ 2147483647 w 547"/>
              <a:gd name="T19" fmla="*/ 2147483647 h 478"/>
              <a:gd name="T20" fmla="*/ 2147483647 w 547"/>
              <a:gd name="T21" fmla="*/ 2147483647 h 478"/>
              <a:gd name="T22" fmla="*/ 2147483647 w 547"/>
              <a:gd name="T23" fmla="*/ 2147483647 h 478"/>
              <a:gd name="T24" fmla="*/ 2147483647 w 547"/>
              <a:gd name="T25" fmla="*/ 2147483647 h 478"/>
              <a:gd name="T26" fmla="*/ 2147483647 w 547"/>
              <a:gd name="T27" fmla="*/ 2147483647 h 478"/>
              <a:gd name="T28" fmla="*/ 2147483647 w 547"/>
              <a:gd name="T29" fmla="*/ 2147483647 h 478"/>
              <a:gd name="T30" fmla="*/ 2147483647 w 547"/>
              <a:gd name="T31" fmla="*/ 2147483647 h 478"/>
              <a:gd name="T32" fmla="*/ 2147483647 w 547"/>
              <a:gd name="T33" fmla="*/ 2147483647 h 478"/>
              <a:gd name="T34" fmla="*/ 0 w 547"/>
              <a:gd name="T35" fmla="*/ 2147483647 h 478"/>
              <a:gd name="T36" fmla="*/ 2147483647 w 54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rgbClr val="009900"/>
          </a:solidFill>
          <a:ln w="12700">
            <a:solidFill>
              <a:srgbClr val="000000"/>
            </a:solidFill>
            <a:prstDash val="solid"/>
            <a:round/>
            <a:headEnd/>
            <a:tailEnd/>
          </a:ln>
        </p:spPr>
        <p:txBody>
          <a:bodyPr/>
          <a:lstStyle/>
          <a:p>
            <a:pPr defTabSz="1219170"/>
            <a:endParaRPr lang="en-US" sz="2400" dirty="0">
              <a:solidFill>
                <a:prstClr val="black"/>
              </a:solidFill>
            </a:endParaRPr>
          </a:p>
        </p:txBody>
      </p:sp>
      <p:sp>
        <p:nvSpPr>
          <p:cNvPr id="119860" name="Text Box 52"/>
          <p:cNvSpPr txBox="1">
            <a:spLocks noChangeArrowheads="1"/>
          </p:cNvSpPr>
          <p:nvPr/>
        </p:nvSpPr>
        <p:spPr bwMode="auto">
          <a:xfrm>
            <a:off x="11705961" y="2575984"/>
            <a:ext cx="518091" cy="379656"/>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219170"/>
            <a:r>
              <a:rPr lang="en-US" sz="1867" b="1" dirty="0">
                <a:solidFill>
                  <a:srgbClr val="FFFFFF"/>
                </a:solidFill>
              </a:rPr>
              <a:t>NY</a:t>
            </a:r>
          </a:p>
        </p:txBody>
      </p:sp>
      <p:sp>
        <p:nvSpPr>
          <p:cNvPr id="119861" name="Text Box 54"/>
          <p:cNvSpPr txBox="1">
            <a:spLocks noChangeArrowheads="1"/>
          </p:cNvSpPr>
          <p:nvPr/>
        </p:nvSpPr>
        <p:spPr bwMode="auto">
          <a:xfrm>
            <a:off x="11020161" y="3604684"/>
            <a:ext cx="556563" cy="379656"/>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219170"/>
            <a:r>
              <a:rPr lang="en-US" sz="1867" b="1" dirty="0">
                <a:solidFill>
                  <a:srgbClr val="FFFFFF"/>
                </a:solidFill>
              </a:rPr>
              <a:t>MD</a:t>
            </a:r>
          </a:p>
        </p:txBody>
      </p:sp>
      <p:sp>
        <p:nvSpPr>
          <p:cNvPr id="119862" name="Text Box 55"/>
          <p:cNvSpPr txBox="1">
            <a:spLocks noChangeArrowheads="1"/>
          </p:cNvSpPr>
          <p:nvPr/>
        </p:nvSpPr>
        <p:spPr bwMode="auto">
          <a:xfrm>
            <a:off x="10537561" y="4042833"/>
            <a:ext cx="500330" cy="379656"/>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219170"/>
            <a:r>
              <a:rPr lang="en-US" sz="1867" b="1" dirty="0">
                <a:solidFill>
                  <a:srgbClr val="FFFFFF"/>
                </a:solidFill>
              </a:rPr>
              <a:t>VA</a:t>
            </a:r>
          </a:p>
        </p:txBody>
      </p:sp>
      <p:sp>
        <p:nvSpPr>
          <p:cNvPr id="119863" name="Text Box 56"/>
          <p:cNvSpPr txBox="1">
            <a:spLocks noChangeArrowheads="1"/>
          </p:cNvSpPr>
          <p:nvPr/>
        </p:nvSpPr>
        <p:spPr bwMode="auto">
          <a:xfrm>
            <a:off x="9853879" y="5190067"/>
            <a:ext cx="518091" cy="379656"/>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219170"/>
            <a:r>
              <a:rPr lang="en-US" sz="1867" b="1" dirty="0">
                <a:solidFill>
                  <a:srgbClr val="FFFFFF"/>
                </a:solidFill>
              </a:rPr>
              <a:t>SC</a:t>
            </a:r>
          </a:p>
        </p:txBody>
      </p:sp>
      <p:sp>
        <p:nvSpPr>
          <p:cNvPr id="119864" name="Text Box 57"/>
          <p:cNvSpPr txBox="1">
            <a:spLocks noChangeArrowheads="1"/>
          </p:cNvSpPr>
          <p:nvPr/>
        </p:nvSpPr>
        <p:spPr bwMode="auto">
          <a:xfrm>
            <a:off x="9676078" y="6758517"/>
            <a:ext cx="476412" cy="379656"/>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219170"/>
            <a:r>
              <a:rPr lang="en-US" sz="1867" b="1" dirty="0">
                <a:solidFill>
                  <a:srgbClr val="FFFFFF"/>
                </a:solidFill>
              </a:rPr>
              <a:t>FL</a:t>
            </a:r>
          </a:p>
        </p:txBody>
      </p:sp>
      <p:sp>
        <p:nvSpPr>
          <p:cNvPr id="119865" name="Text Box 58"/>
          <p:cNvSpPr txBox="1">
            <a:spLocks noChangeArrowheads="1"/>
          </p:cNvSpPr>
          <p:nvPr/>
        </p:nvSpPr>
        <p:spPr bwMode="auto">
          <a:xfrm>
            <a:off x="8679128" y="4040717"/>
            <a:ext cx="518091" cy="379656"/>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219170"/>
            <a:r>
              <a:rPr lang="en-US" sz="1867" b="1" dirty="0">
                <a:solidFill>
                  <a:srgbClr val="FFFFFF"/>
                </a:solidFill>
              </a:rPr>
              <a:t>KY</a:t>
            </a:r>
          </a:p>
        </p:txBody>
      </p:sp>
      <p:sp>
        <p:nvSpPr>
          <p:cNvPr id="119866" name="Oval 59"/>
          <p:cNvSpPr>
            <a:spLocks noChangeArrowheads="1"/>
          </p:cNvSpPr>
          <p:nvPr/>
        </p:nvSpPr>
        <p:spPr bwMode="auto">
          <a:xfrm>
            <a:off x="9392445" y="5086351"/>
            <a:ext cx="186267" cy="179916"/>
          </a:xfrm>
          <a:prstGeom prst="ellipse">
            <a:avLst/>
          </a:prstGeom>
          <a:solidFill>
            <a:srgbClr val="FFFF00"/>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67" name="Oval 60"/>
          <p:cNvSpPr>
            <a:spLocks noChangeArrowheads="1"/>
          </p:cNvSpPr>
          <p:nvPr/>
        </p:nvSpPr>
        <p:spPr bwMode="auto">
          <a:xfrm>
            <a:off x="9339527" y="4034367"/>
            <a:ext cx="186267" cy="179917"/>
          </a:xfrm>
          <a:prstGeom prst="ellipse">
            <a:avLst/>
          </a:prstGeom>
          <a:solidFill>
            <a:srgbClr val="FFFF00"/>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68" name="Oval 61"/>
          <p:cNvSpPr>
            <a:spLocks noChangeArrowheads="1"/>
          </p:cNvSpPr>
          <p:nvPr/>
        </p:nvSpPr>
        <p:spPr bwMode="auto">
          <a:xfrm>
            <a:off x="9616812" y="7073900"/>
            <a:ext cx="184149" cy="179917"/>
          </a:xfrm>
          <a:prstGeom prst="ellipse">
            <a:avLst/>
          </a:prstGeom>
          <a:solidFill>
            <a:srgbClr val="FFFF00"/>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69" name="Oval 62"/>
          <p:cNvSpPr>
            <a:spLocks noChangeArrowheads="1"/>
          </p:cNvSpPr>
          <p:nvPr/>
        </p:nvSpPr>
        <p:spPr bwMode="auto">
          <a:xfrm>
            <a:off x="10141745" y="5609167"/>
            <a:ext cx="184149" cy="179917"/>
          </a:xfrm>
          <a:prstGeom prst="ellipse">
            <a:avLst/>
          </a:prstGeom>
          <a:solidFill>
            <a:srgbClr val="FF33CC"/>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70" name="Oval 63"/>
          <p:cNvSpPr>
            <a:spLocks noChangeArrowheads="1"/>
          </p:cNvSpPr>
          <p:nvPr/>
        </p:nvSpPr>
        <p:spPr bwMode="auto">
          <a:xfrm>
            <a:off x="12063678" y="3098800"/>
            <a:ext cx="184149" cy="179917"/>
          </a:xfrm>
          <a:prstGeom prst="ellipse">
            <a:avLst/>
          </a:prstGeom>
          <a:solidFill>
            <a:srgbClr val="FFFF00"/>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71" name="Oval 65"/>
          <p:cNvSpPr>
            <a:spLocks noChangeArrowheads="1"/>
          </p:cNvSpPr>
          <p:nvPr/>
        </p:nvSpPr>
        <p:spPr bwMode="auto">
          <a:xfrm>
            <a:off x="11521812" y="3841751"/>
            <a:ext cx="184149" cy="179916"/>
          </a:xfrm>
          <a:prstGeom prst="ellipse">
            <a:avLst/>
          </a:prstGeom>
          <a:solidFill>
            <a:srgbClr val="FFFF00"/>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72" name="Oval 67"/>
          <p:cNvSpPr>
            <a:spLocks noChangeArrowheads="1"/>
          </p:cNvSpPr>
          <p:nvPr/>
        </p:nvSpPr>
        <p:spPr bwMode="auto">
          <a:xfrm>
            <a:off x="11030745" y="4284134"/>
            <a:ext cx="186267" cy="179917"/>
          </a:xfrm>
          <a:prstGeom prst="ellipse">
            <a:avLst/>
          </a:prstGeom>
          <a:solidFill>
            <a:srgbClr val="FF33CC"/>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73" name="Oval 68"/>
          <p:cNvSpPr>
            <a:spLocks noChangeArrowheads="1"/>
          </p:cNvSpPr>
          <p:nvPr/>
        </p:nvSpPr>
        <p:spPr bwMode="auto">
          <a:xfrm>
            <a:off x="12313445" y="3149600"/>
            <a:ext cx="184149" cy="179917"/>
          </a:xfrm>
          <a:prstGeom prst="ellipse">
            <a:avLst/>
          </a:prstGeom>
          <a:solidFill>
            <a:srgbClr val="FFFF00"/>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
        <p:nvSpPr>
          <p:cNvPr id="119874" name="Line 69"/>
          <p:cNvSpPr>
            <a:spLocks noChangeShapeType="1"/>
          </p:cNvSpPr>
          <p:nvPr/>
        </p:nvSpPr>
        <p:spPr bwMode="auto">
          <a:xfrm>
            <a:off x="11379994" y="3043767"/>
            <a:ext cx="609600" cy="101600"/>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75" name="Line 70"/>
          <p:cNvSpPr>
            <a:spLocks noChangeShapeType="1"/>
          </p:cNvSpPr>
          <p:nvPr/>
        </p:nvSpPr>
        <p:spPr bwMode="auto">
          <a:xfrm flipH="1">
            <a:off x="12395994" y="2027767"/>
            <a:ext cx="203200" cy="1113367"/>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76" name="Line 72"/>
          <p:cNvSpPr>
            <a:spLocks noChangeShapeType="1"/>
          </p:cNvSpPr>
          <p:nvPr/>
        </p:nvSpPr>
        <p:spPr bwMode="auto">
          <a:xfrm>
            <a:off x="8365861" y="3962401"/>
            <a:ext cx="1032933" cy="150284"/>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77" name="Line 73"/>
          <p:cNvSpPr>
            <a:spLocks noChangeShapeType="1"/>
          </p:cNvSpPr>
          <p:nvPr/>
        </p:nvSpPr>
        <p:spPr bwMode="auto">
          <a:xfrm flipH="1" flipV="1">
            <a:off x="11655161" y="3962400"/>
            <a:ext cx="609600" cy="203200"/>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78" name="Line 74"/>
          <p:cNvSpPr>
            <a:spLocks noChangeShapeType="1"/>
          </p:cNvSpPr>
          <p:nvPr/>
        </p:nvSpPr>
        <p:spPr bwMode="auto">
          <a:xfrm flipH="1" flipV="1">
            <a:off x="11786394" y="4673601"/>
            <a:ext cx="778933" cy="706967"/>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79" name="Line 75"/>
          <p:cNvSpPr>
            <a:spLocks noChangeShapeType="1"/>
          </p:cNvSpPr>
          <p:nvPr/>
        </p:nvSpPr>
        <p:spPr bwMode="auto">
          <a:xfrm flipH="1" flipV="1">
            <a:off x="10245461" y="5689600"/>
            <a:ext cx="609600" cy="203200"/>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80" name="Line 76"/>
          <p:cNvSpPr>
            <a:spLocks noChangeShapeType="1"/>
          </p:cNvSpPr>
          <p:nvPr/>
        </p:nvSpPr>
        <p:spPr bwMode="auto">
          <a:xfrm flipV="1">
            <a:off x="10740761" y="4445000"/>
            <a:ext cx="406400" cy="179917"/>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81" name="Line 77"/>
          <p:cNvSpPr>
            <a:spLocks noChangeShapeType="1"/>
          </p:cNvSpPr>
          <p:nvPr/>
        </p:nvSpPr>
        <p:spPr bwMode="auto">
          <a:xfrm flipV="1">
            <a:off x="9038961" y="5194300"/>
            <a:ext cx="406400" cy="264584"/>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82" name="Line 78"/>
          <p:cNvSpPr>
            <a:spLocks noChangeShapeType="1"/>
          </p:cNvSpPr>
          <p:nvPr/>
        </p:nvSpPr>
        <p:spPr bwMode="auto">
          <a:xfrm flipV="1">
            <a:off x="9254861" y="7198785"/>
            <a:ext cx="406400" cy="179916"/>
          </a:xfrm>
          <a:prstGeom prst="line">
            <a:avLst/>
          </a:prstGeom>
          <a:noFill/>
          <a:ln w="28575">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defTabSz="1219170"/>
            <a:endParaRPr lang="en-US" sz="2400" dirty="0">
              <a:solidFill>
                <a:prstClr val="black"/>
              </a:solidFill>
            </a:endParaRPr>
          </a:p>
        </p:txBody>
      </p:sp>
      <p:sp>
        <p:nvSpPr>
          <p:cNvPr id="119883" name="Text Box 79"/>
          <p:cNvSpPr txBox="1">
            <a:spLocks noChangeArrowheads="1"/>
          </p:cNvSpPr>
          <p:nvPr/>
        </p:nvSpPr>
        <p:spPr bwMode="auto">
          <a:xfrm>
            <a:off x="7173297" y="7252288"/>
            <a:ext cx="2228495" cy="441211"/>
          </a:xfrm>
          <a:prstGeom prst="rect">
            <a:avLst/>
          </a:prstGeom>
          <a:solidFill>
            <a:srgbClr val="CCECFF"/>
          </a:solidFill>
          <a:ln w="9525">
            <a:solidFill>
              <a:schemeClr val="tx1"/>
            </a:solidFill>
            <a:miter lim="800000"/>
            <a:headEnd/>
            <a:tailEnd/>
          </a:ln>
          <a:effectLst>
            <a:outerShdw dist="53882" dir="2700000" algn="ctr" rotWithShape="0">
              <a:schemeClr val="tx1"/>
            </a:outerShdw>
          </a:effectLst>
        </p:spPr>
        <p:txBody>
          <a:bodyPr wrap="none"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Bon Secours St. Petersburg</a:t>
            </a:r>
          </a:p>
          <a:p>
            <a:pPr algn="ctr" defTabSz="1219170" eaLnBrk="1" hangingPunct="1">
              <a:buClr>
                <a:srgbClr val="000099"/>
              </a:buClr>
            </a:pPr>
            <a:r>
              <a:rPr lang="en-US" sz="1067" b="1" i="1" dirty="0">
                <a:solidFill>
                  <a:srgbClr val="000000"/>
                </a:solidFill>
              </a:rPr>
              <a:t>St. Petersburg, FL</a:t>
            </a:r>
            <a:endParaRPr lang="en-US" sz="1067" i="1" dirty="0">
              <a:solidFill>
                <a:srgbClr val="000000"/>
              </a:solidFill>
            </a:endParaRPr>
          </a:p>
        </p:txBody>
      </p:sp>
      <p:sp>
        <p:nvSpPr>
          <p:cNvPr id="119884" name="Text Box 80"/>
          <p:cNvSpPr txBox="1">
            <a:spLocks noChangeArrowheads="1"/>
          </p:cNvSpPr>
          <p:nvPr/>
        </p:nvSpPr>
        <p:spPr bwMode="auto">
          <a:xfrm>
            <a:off x="10827443" y="5728288"/>
            <a:ext cx="2286203" cy="441211"/>
          </a:xfrm>
          <a:prstGeom prst="rect">
            <a:avLst/>
          </a:prstGeom>
          <a:solidFill>
            <a:srgbClr val="CCECFF"/>
          </a:solidFill>
          <a:ln w="9525">
            <a:solidFill>
              <a:schemeClr val="tx1"/>
            </a:solidFill>
            <a:miter lim="800000"/>
            <a:headEnd/>
            <a:tailEnd/>
          </a:ln>
          <a:effectLst>
            <a:outerShdw dist="53882" dir="2700000" algn="ctr" rotWithShape="0">
              <a:schemeClr val="tx1"/>
            </a:outerShdw>
          </a:effectLst>
        </p:spPr>
        <p:txBody>
          <a:bodyPr wrap="none"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Roper St. Francis Healthcare</a:t>
            </a:r>
          </a:p>
          <a:p>
            <a:pPr algn="ctr" defTabSz="1219170" eaLnBrk="1" hangingPunct="1">
              <a:buClr>
                <a:srgbClr val="000099"/>
              </a:buClr>
            </a:pPr>
            <a:r>
              <a:rPr lang="en-US" sz="1067" b="1" i="1" dirty="0">
                <a:solidFill>
                  <a:srgbClr val="000000"/>
                </a:solidFill>
              </a:rPr>
              <a:t>Charleston, SC</a:t>
            </a:r>
            <a:endParaRPr lang="en-US" sz="1067" i="1" dirty="0">
              <a:solidFill>
                <a:srgbClr val="000000"/>
              </a:solidFill>
            </a:endParaRPr>
          </a:p>
        </p:txBody>
      </p:sp>
      <p:sp>
        <p:nvSpPr>
          <p:cNvPr id="119885" name="Text Box 81"/>
          <p:cNvSpPr txBox="1">
            <a:spLocks noChangeArrowheads="1"/>
          </p:cNvSpPr>
          <p:nvPr/>
        </p:nvSpPr>
        <p:spPr bwMode="auto">
          <a:xfrm>
            <a:off x="6333861" y="3908754"/>
            <a:ext cx="2235200" cy="625877"/>
          </a:xfrm>
          <a:prstGeom prst="rect">
            <a:avLst/>
          </a:prstGeom>
          <a:solidFill>
            <a:srgbClr val="CCECFF"/>
          </a:solidFill>
          <a:ln w="9525">
            <a:solidFill>
              <a:schemeClr val="tx1"/>
            </a:solidFill>
            <a:miter lim="800000"/>
            <a:headEnd/>
            <a:tailEnd/>
          </a:ln>
          <a:effectLst>
            <a:outerShdw dist="53882" dir="2700000" algn="ctr" rotWithShape="0">
              <a:schemeClr val="tx1"/>
            </a:outerShdw>
          </a:effectLst>
        </p:spPr>
        <p:txBody>
          <a:bodyPr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Bon Secours Kentucky Health System</a:t>
            </a:r>
          </a:p>
          <a:p>
            <a:pPr algn="ctr" defTabSz="1219170" eaLnBrk="1" hangingPunct="1">
              <a:buClr>
                <a:srgbClr val="000099"/>
              </a:buClr>
            </a:pPr>
            <a:r>
              <a:rPr lang="en-US" sz="1067" b="1" i="1" dirty="0">
                <a:solidFill>
                  <a:srgbClr val="000000"/>
                </a:solidFill>
              </a:rPr>
              <a:t>Ashland, KY</a:t>
            </a:r>
            <a:endParaRPr lang="en-US" sz="1067" i="1" dirty="0">
              <a:solidFill>
                <a:srgbClr val="000000"/>
              </a:solidFill>
            </a:endParaRPr>
          </a:p>
        </p:txBody>
      </p:sp>
      <p:sp>
        <p:nvSpPr>
          <p:cNvPr id="119886" name="Text Box 82"/>
          <p:cNvSpPr txBox="1">
            <a:spLocks noChangeArrowheads="1"/>
          </p:cNvSpPr>
          <p:nvPr/>
        </p:nvSpPr>
        <p:spPr bwMode="auto">
          <a:xfrm>
            <a:off x="6395080" y="5404437"/>
            <a:ext cx="3065262" cy="441211"/>
          </a:xfrm>
          <a:prstGeom prst="rect">
            <a:avLst/>
          </a:prstGeom>
          <a:solidFill>
            <a:srgbClr val="CCECFF"/>
          </a:solidFill>
          <a:ln w="9525">
            <a:solidFill>
              <a:schemeClr val="tx1"/>
            </a:solidFill>
            <a:miter lim="800000"/>
            <a:headEnd/>
            <a:tailEnd/>
          </a:ln>
          <a:effectLst>
            <a:outerShdw dist="53882" dir="2700000" algn="ctr" rotWithShape="0">
              <a:schemeClr val="tx1"/>
            </a:outerShdw>
          </a:effectLst>
        </p:spPr>
        <p:txBody>
          <a:bodyPr wrap="none"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Bon Secours St. Francis Health System</a:t>
            </a:r>
          </a:p>
          <a:p>
            <a:pPr algn="ctr" defTabSz="1219170" eaLnBrk="1" hangingPunct="1">
              <a:buClr>
                <a:srgbClr val="000099"/>
              </a:buClr>
            </a:pPr>
            <a:r>
              <a:rPr lang="en-US" sz="1067" b="1" i="1" dirty="0">
                <a:solidFill>
                  <a:srgbClr val="000000"/>
                </a:solidFill>
              </a:rPr>
              <a:t>Greenville, SC</a:t>
            </a:r>
            <a:endParaRPr lang="en-US" sz="1067" i="1" dirty="0">
              <a:solidFill>
                <a:srgbClr val="000000"/>
              </a:solidFill>
            </a:endParaRPr>
          </a:p>
        </p:txBody>
      </p:sp>
      <p:sp>
        <p:nvSpPr>
          <p:cNvPr id="119887" name="Text Box 83"/>
          <p:cNvSpPr txBox="1">
            <a:spLocks noChangeArrowheads="1"/>
          </p:cNvSpPr>
          <p:nvPr/>
        </p:nvSpPr>
        <p:spPr bwMode="auto">
          <a:xfrm>
            <a:off x="8331994" y="4382888"/>
            <a:ext cx="2438400" cy="625877"/>
          </a:xfrm>
          <a:prstGeom prst="rect">
            <a:avLst/>
          </a:prstGeom>
          <a:solidFill>
            <a:srgbClr val="CCFF66"/>
          </a:solidFill>
          <a:ln w="9525">
            <a:solidFill>
              <a:schemeClr val="tx1"/>
            </a:solidFill>
            <a:miter lim="800000"/>
            <a:headEnd/>
            <a:tailEnd/>
          </a:ln>
          <a:effectLst>
            <a:outerShdw dist="53882" dir="2700000" algn="ctr" rotWithShape="0">
              <a:schemeClr val="tx1"/>
            </a:outerShdw>
          </a:effectLst>
        </p:spPr>
        <p:txBody>
          <a:bodyPr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Bon Secours Virginia Richmond Health System</a:t>
            </a:r>
          </a:p>
          <a:p>
            <a:pPr algn="ctr" defTabSz="1219170" eaLnBrk="1" hangingPunct="1">
              <a:buClr>
                <a:srgbClr val="000099"/>
              </a:buClr>
            </a:pPr>
            <a:r>
              <a:rPr lang="en-US" sz="1067" b="1" i="1" dirty="0">
                <a:solidFill>
                  <a:srgbClr val="000000"/>
                </a:solidFill>
              </a:rPr>
              <a:t>Richmond, VA</a:t>
            </a:r>
            <a:endParaRPr lang="en-US" sz="933" i="1" dirty="0">
              <a:solidFill>
                <a:srgbClr val="000000"/>
              </a:solidFill>
            </a:endParaRPr>
          </a:p>
        </p:txBody>
      </p:sp>
      <p:sp>
        <p:nvSpPr>
          <p:cNvPr id="119888" name="Text Box 84"/>
          <p:cNvSpPr txBox="1">
            <a:spLocks noChangeArrowheads="1"/>
          </p:cNvSpPr>
          <p:nvPr/>
        </p:nvSpPr>
        <p:spPr bwMode="auto">
          <a:xfrm>
            <a:off x="9246394" y="2756673"/>
            <a:ext cx="2133600" cy="790088"/>
          </a:xfrm>
          <a:prstGeom prst="rect">
            <a:avLst/>
          </a:prstGeom>
          <a:solidFill>
            <a:srgbClr val="CCECFF"/>
          </a:solidFill>
          <a:ln w="9525">
            <a:solidFill>
              <a:schemeClr val="tx1"/>
            </a:solidFill>
            <a:miter lim="800000"/>
            <a:headEnd/>
            <a:tailEnd/>
          </a:ln>
          <a:effectLst>
            <a:outerShdw dist="53882" dir="2700000" algn="ctr" rotWithShape="0">
              <a:schemeClr val="tx1"/>
            </a:outerShdw>
          </a:effectLst>
        </p:spPr>
        <p:txBody>
          <a:bodyPr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Bon Secours Charity Health System</a:t>
            </a:r>
          </a:p>
          <a:p>
            <a:pPr algn="ctr" defTabSz="1219170" eaLnBrk="1" hangingPunct="1">
              <a:buClr>
                <a:srgbClr val="000099"/>
              </a:buClr>
            </a:pPr>
            <a:r>
              <a:rPr lang="en-US" sz="1067" b="1" i="1" dirty="0">
                <a:solidFill>
                  <a:srgbClr val="000000"/>
                </a:solidFill>
              </a:rPr>
              <a:t>Suffern, Warwick. Port Jervis, NY</a:t>
            </a:r>
            <a:endParaRPr lang="en-US" sz="1067" i="1" dirty="0">
              <a:solidFill>
                <a:srgbClr val="000000"/>
              </a:solidFill>
            </a:endParaRPr>
          </a:p>
        </p:txBody>
      </p:sp>
      <p:sp>
        <p:nvSpPr>
          <p:cNvPr id="119889" name="Text Box 86"/>
          <p:cNvSpPr txBox="1">
            <a:spLocks noChangeArrowheads="1"/>
          </p:cNvSpPr>
          <p:nvPr/>
        </p:nvSpPr>
        <p:spPr bwMode="auto">
          <a:xfrm>
            <a:off x="10567194" y="1465321"/>
            <a:ext cx="3352800" cy="441211"/>
          </a:xfrm>
          <a:prstGeom prst="rect">
            <a:avLst/>
          </a:prstGeom>
          <a:solidFill>
            <a:srgbClr val="CCECFF"/>
          </a:solidFill>
          <a:ln w="9525">
            <a:solidFill>
              <a:schemeClr val="tx1"/>
            </a:solidFill>
            <a:miter lim="800000"/>
            <a:headEnd/>
            <a:tailEnd/>
          </a:ln>
          <a:effectLst>
            <a:outerShdw dist="53882" dir="2700000" algn="ctr" rotWithShape="0">
              <a:schemeClr val="tx1"/>
            </a:outerShdw>
          </a:effectLst>
        </p:spPr>
        <p:txBody>
          <a:bodyPr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Bon Secours New York Health System</a:t>
            </a:r>
          </a:p>
          <a:p>
            <a:pPr algn="ctr" defTabSz="1219170" eaLnBrk="1" hangingPunct="1">
              <a:buClr>
                <a:srgbClr val="000099"/>
              </a:buClr>
            </a:pPr>
            <a:r>
              <a:rPr lang="en-US" sz="1067" b="1" i="1" dirty="0">
                <a:solidFill>
                  <a:srgbClr val="000000"/>
                </a:solidFill>
              </a:rPr>
              <a:t>Riverdale, NY</a:t>
            </a:r>
            <a:endParaRPr lang="en-US" sz="1067" i="1" dirty="0">
              <a:solidFill>
                <a:srgbClr val="000000"/>
              </a:solidFill>
            </a:endParaRPr>
          </a:p>
        </p:txBody>
      </p:sp>
      <p:sp>
        <p:nvSpPr>
          <p:cNvPr id="119890" name="Text Box 87"/>
          <p:cNvSpPr txBox="1">
            <a:spLocks noChangeArrowheads="1"/>
          </p:cNvSpPr>
          <p:nvPr/>
        </p:nvSpPr>
        <p:spPr bwMode="auto">
          <a:xfrm>
            <a:off x="12040394" y="3980721"/>
            <a:ext cx="2133600" cy="625877"/>
          </a:xfrm>
          <a:prstGeom prst="rect">
            <a:avLst/>
          </a:prstGeom>
          <a:solidFill>
            <a:srgbClr val="CCECFF"/>
          </a:solidFill>
          <a:ln w="9525">
            <a:solidFill>
              <a:schemeClr val="tx1"/>
            </a:solidFill>
            <a:miter lim="800000"/>
            <a:headEnd/>
            <a:tailEnd/>
          </a:ln>
          <a:effectLst>
            <a:outerShdw dist="53882" dir="2700000" algn="ctr" rotWithShape="0">
              <a:schemeClr val="tx1"/>
            </a:outerShdw>
          </a:effectLst>
        </p:spPr>
        <p:txBody>
          <a:bodyPr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Bon Secours Baltimore Health System</a:t>
            </a:r>
          </a:p>
          <a:p>
            <a:pPr algn="ctr" defTabSz="1219170" eaLnBrk="1" hangingPunct="1">
              <a:buClr>
                <a:srgbClr val="000099"/>
              </a:buClr>
            </a:pPr>
            <a:r>
              <a:rPr lang="en-US" sz="1067" b="1" i="1" dirty="0">
                <a:solidFill>
                  <a:srgbClr val="000000"/>
                </a:solidFill>
              </a:rPr>
              <a:t>Baltimore, MD</a:t>
            </a:r>
            <a:endParaRPr lang="en-US" sz="1067" i="1" dirty="0">
              <a:solidFill>
                <a:srgbClr val="000000"/>
              </a:solidFill>
            </a:endParaRPr>
          </a:p>
        </p:txBody>
      </p:sp>
      <p:sp>
        <p:nvSpPr>
          <p:cNvPr id="119891" name="Text Box 88"/>
          <p:cNvSpPr txBox="1">
            <a:spLocks noChangeArrowheads="1"/>
          </p:cNvSpPr>
          <p:nvPr/>
        </p:nvSpPr>
        <p:spPr bwMode="auto">
          <a:xfrm>
            <a:off x="11481594" y="4939570"/>
            <a:ext cx="2641600" cy="625877"/>
          </a:xfrm>
          <a:prstGeom prst="rect">
            <a:avLst/>
          </a:prstGeom>
          <a:solidFill>
            <a:srgbClr val="CCFF66"/>
          </a:solidFill>
          <a:ln w="9525">
            <a:solidFill>
              <a:schemeClr val="tx1"/>
            </a:solidFill>
            <a:miter lim="800000"/>
            <a:headEnd/>
            <a:tailEnd/>
          </a:ln>
          <a:effectLst>
            <a:outerShdw dist="53882" dir="2700000" algn="ctr" rotWithShape="0">
              <a:schemeClr val="tx1"/>
            </a:outerShdw>
          </a:effectLst>
        </p:spPr>
        <p:txBody>
          <a:bodyPr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219170" eaLnBrk="1" hangingPunct="1">
              <a:buClr>
                <a:srgbClr val="000099"/>
              </a:buClr>
            </a:pPr>
            <a:r>
              <a:rPr lang="en-US" sz="1200" b="1" dirty="0">
                <a:solidFill>
                  <a:srgbClr val="000000"/>
                </a:solidFill>
              </a:rPr>
              <a:t>Bon Secours Virginia </a:t>
            </a:r>
          </a:p>
          <a:p>
            <a:pPr algn="ctr" defTabSz="1219170" eaLnBrk="1" hangingPunct="1">
              <a:buClr>
                <a:srgbClr val="000099"/>
              </a:buClr>
            </a:pPr>
            <a:r>
              <a:rPr lang="en-US" sz="1200" b="1" dirty="0">
                <a:solidFill>
                  <a:srgbClr val="000000"/>
                </a:solidFill>
              </a:rPr>
              <a:t>Hampton Roads Health System</a:t>
            </a:r>
          </a:p>
          <a:p>
            <a:pPr algn="ctr" defTabSz="1219170" eaLnBrk="1" hangingPunct="1">
              <a:buClr>
                <a:srgbClr val="000099"/>
              </a:buClr>
            </a:pPr>
            <a:r>
              <a:rPr lang="en-US" sz="1067" b="1" i="1" dirty="0">
                <a:solidFill>
                  <a:srgbClr val="000000"/>
                </a:solidFill>
              </a:rPr>
              <a:t>Hampton Roads, VA</a:t>
            </a:r>
          </a:p>
        </p:txBody>
      </p:sp>
      <p:sp>
        <p:nvSpPr>
          <p:cNvPr id="119892" name="Oval 67"/>
          <p:cNvSpPr>
            <a:spLocks noChangeArrowheads="1"/>
          </p:cNvSpPr>
          <p:nvPr/>
        </p:nvSpPr>
        <p:spPr bwMode="auto">
          <a:xfrm>
            <a:off x="11583194" y="4466167"/>
            <a:ext cx="186267" cy="179917"/>
          </a:xfrm>
          <a:prstGeom prst="ellipse">
            <a:avLst/>
          </a:prstGeom>
          <a:solidFill>
            <a:srgbClr val="FF33CC"/>
          </a:solidFill>
          <a:ln w="9525">
            <a:solidFill>
              <a:schemeClr val="tx1"/>
            </a:solidFill>
            <a:round/>
            <a:headEnd/>
            <a:tailEnd/>
          </a:ln>
          <a:effectLst>
            <a:outerShdw dist="28398" dir="1593903" algn="ctr" rotWithShape="0">
              <a:schemeClr val="tx1"/>
            </a:outerShdw>
          </a:effectLst>
        </p:spPr>
        <p:txBody>
          <a:bodyPr wrap="none" anchor="ctr"/>
          <a:lstStyle/>
          <a:p>
            <a:pPr defTabSz="1219170"/>
            <a:endParaRPr lang="en-US" sz="2400" dirty="0">
              <a:solidFill>
                <a:srgbClr val="000000"/>
              </a:solidFill>
            </a:endParaRPr>
          </a:p>
        </p:txBody>
      </p:sp>
    </p:spTree>
    <p:extLst>
      <p:ext uri="{BB962C8B-B14F-4D97-AF65-F5344CB8AC3E}">
        <p14:creationId xmlns:p14="http://schemas.microsoft.com/office/powerpoint/2010/main" val="2798685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915349" y="1454035"/>
          <a:ext cx="10566400" cy="1185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40794" y="812801"/>
            <a:ext cx="10972800" cy="614335"/>
          </a:xfrm>
          <a:prstGeom prst="rect">
            <a:avLst/>
          </a:prstGeom>
        </p:spPr>
        <p:txBody>
          <a:bodyPr wrap="square" rtlCol="0">
            <a:spAutoFit/>
          </a:bodyPr>
          <a:lstStyle/>
          <a:p>
            <a:pPr indent="2117" algn="ctr" defTabSz="1219170" fontAlgn="base">
              <a:lnSpc>
                <a:spcPct val="106000"/>
              </a:lnSpc>
              <a:spcBef>
                <a:spcPct val="80000"/>
              </a:spcBef>
              <a:spcAft>
                <a:spcPct val="0"/>
              </a:spcAft>
              <a:buClr>
                <a:srgbClr val="000000"/>
              </a:buClr>
            </a:pPr>
            <a:r>
              <a:rPr lang="en-US" sz="3200" b="1" dirty="0">
                <a:solidFill>
                  <a:prstClr val="black"/>
                </a:solidFill>
                <a:cs typeface="Arial" charset="0"/>
              </a:rPr>
              <a:t>HR Transformation Approach</a:t>
            </a:r>
          </a:p>
        </p:txBody>
      </p:sp>
      <p:sp>
        <p:nvSpPr>
          <p:cNvPr id="6" name="TextBox 5"/>
          <p:cNvSpPr txBox="1"/>
          <p:nvPr/>
        </p:nvSpPr>
        <p:spPr>
          <a:xfrm>
            <a:off x="2947194" y="2743200"/>
            <a:ext cx="3657600" cy="5119735"/>
          </a:xfrm>
          <a:prstGeom prst="rect">
            <a:avLst/>
          </a:prstGeom>
        </p:spPr>
        <p:txBody>
          <a:bodyPr wrap="square" rtlCol="0">
            <a:spAutoFit/>
          </a:bodyPr>
          <a:lstStyle/>
          <a:p>
            <a:pPr marL="230712" indent="-228594" defTabSz="1219170" fontAlgn="base">
              <a:lnSpc>
                <a:spcPct val="106000"/>
              </a:lnSpc>
              <a:spcBef>
                <a:spcPct val="80000"/>
              </a:spcBef>
              <a:spcAft>
                <a:spcPct val="0"/>
              </a:spcAft>
              <a:buClr>
                <a:srgbClr val="000000"/>
              </a:buClr>
              <a:buFont typeface="Arial" pitchFamily="34" charset="0"/>
              <a:buChar char="•"/>
            </a:pPr>
            <a:r>
              <a:rPr lang="en-US" sz="1600" dirty="0">
                <a:solidFill>
                  <a:srgbClr val="000000"/>
                </a:solidFill>
                <a:cs typeface="Arial" charset="0"/>
              </a:rPr>
              <a:t>Conducted </a:t>
            </a:r>
            <a:r>
              <a:rPr lang="en-US" sz="1600" b="1" dirty="0">
                <a:solidFill>
                  <a:srgbClr val="C00000"/>
                </a:solidFill>
                <a:cs typeface="Arial" charset="0"/>
              </a:rPr>
              <a:t>work distribution and process fragmentation analysis </a:t>
            </a:r>
            <a:r>
              <a:rPr lang="en-US" sz="1600" dirty="0">
                <a:solidFill>
                  <a:srgbClr val="000000"/>
                </a:solidFill>
                <a:cs typeface="Arial" charset="0"/>
              </a:rPr>
              <a:t>to determine HR employees’ time allocation and process efficiency against a set of leading services</a:t>
            </a:r>
          </a:p>
          <a:p>
            <a:pPr marL="230712" indent="-228594" defTabSz="1219170" fontAlgn="base">
              <a:lnSpc>
                <a:spcPct val="106000"/>
              </a:lnSpc>
              <a:spcBef>
                <a:spcPct val="80000"/>
              </a:spcBef>
              <a:spcAft>
                <a:spcPct val="0"/>
              </a:spcAft>
              <a:buClr>
                <a:srgbClr val="000000"/>
              </a:buClr>
              <a:buFont typeface="Arial" pitchFamily="34" charset="0"/>
              <a:buChar char="•"/>
            </a:pPr>
            <a:r>
              <a:rPr lang="en-US" sz="1600" dirty="0">
                <a:solidFill>
                  <a:srgbClr val="000000"/>
                </a:solidFill>
                <a:cs typeface="Arial" charset="0"/>
              </a:rPr>
              <a:t>Conducted </a:t>
            </a:r>
            <a:r>
              <a:rPr lang="en-US" sz="1600" b="1" dirty="0">
                <a:solidFill>
                  <a:srgbClr val="C00000"/>
                </a:solidFill>
                <a:cs typeface="Arial" charset="0"/>
              </a:rPr>
              <a:t>Voice of Customer interviews</a:t>
            </a:r>
            <a:r>
              <a:rPr lang="en-US" sz="1600" dirty="0">
                <a:solidFill>
                  <a:srgbClr val="C00000"/>
                </a:solidFill>
                <a:cs typeface="Arial" charset="0"/>
              </a:rPr>
              <a:t> </a:t>
            </a:r>
            <a:r>
              <a:rPr lang="en-US" sz="1600" dirty="0">
                <a:solidFill>
                  <a:srgbClr val="000000"/>
                </a:solidFill>
                <a:cs typeface="Arial" charset="0"/>
              </a:rPr>
              <a:t>to determine  the perception of HR current performance and get insight into the future state business requirements of HR</a:t>
            </a:r>
          </a:p>
          <a:p>
            <a:pPr marL="230712" indent="-228594" defTabSz="1219170" fontAlgn="base">
              <a:lnSpc>
                <a:spcPct val="106000"/>
              </a:lnSpc>
              <a:spcBef>
                <a:spcPct val="80000"/>
              </a:spcBef>
              <a:spcAft>
                <a:spcPct val="0"/>
              </a:spcAft>
              <a:buClr>
                <a:srgbClr val="000000"/>
              </a:buClr>
              <a:buFont typeface="Arial" pitchFamily="34" charset="0"/>
              <a:buChar char="•"/>
            </a:pPr>
            <a:r>
              <a:rPr lang="en-US" sz="1600" dirty="0">
                <a:solidFill>
                  <a:srgbClr val="000000"/>
                </a:solidFill>
                <a:cs typeface="Arial" charset="0"/>
              </a:rPr>
              <a:t>Conducted organizational analysis of current structure and size and benchmarked against leading practice</a:t>
            </a:r>
          </a:p>
          <a:p>
            <a:pPr marL="230712" indent="-228594" defTabSz="1219170" fontAlgn="base">
              <a:lnSpc>
                <a:spcPct val="106000"/>
              </a:lnSpc>
              <a:spcBef>
                <a:spcPct val="80000"/>
              </a:spcBef>
              <a:spcAft>
                <a:spcPct val="0"/>
              </a:spcAft>
              <a:buClr>
                <a:srgbClr val="000000"/>
              </a:buClr>
              <a:buFont typeface="Arial" pitchFamily="34" charset="0"/>
              <a:buChar char="•"/>
            </a:pPr>
            <a:r>
              <a:rPr lang="en-US" sz="1600" dirty="0">
                <a:solidFill>
                  <a:srgbClr val="000000"/>
                </a:solidFill>
                <a:cs typeface="Arial" charset="0"/>
              </a:rPr>
              <a:t>Conducted financial analysis of current HR spend in three operational areas (salary, vendor, and technology expenses)</a:t>
            </a:r>
          </a:p>
        </p:txBody>
      </p:sp>
      <p:sp>
        <p:nvSpPr>
          <p:cNvPr id="7" name="TextBox 6"/>
          <p:cNvSpPr txBox="1"/>
          <p:nvPr/>
        </p:nvSpPr>
        <p:spPr>
          <a:xfrm>
            <a:off x="6401594" y="2844801"/>
            <a:ext cx="3251200" cy="5475666"/>
          </a:xfrm>
          <a:prstGeom prst="rect">
            <a:avLst/>
          </a:prstGeom>
        </p:spPr>
        <p:txBody>
          <a:bodyPr wrap="square" rtlCol="0">
            <a:spAutoFit/>
          </a:bodyPr>
          <a:lstStyle/>
          <a:p>
            <a:pPr marL="230712" indent="-228594" defTabSz="1219170" fontAlgn="base">
              <a:lnSpc>
                <a:spcPct val="106000"/>
              </a:lnSpc>
              <a:spcBef>
                <a:spcPct val="80000"/>
              </a:spcBef>
              <a:spcAft>
                <a:spcPct val="0"/>
              </a:spcAft>
              <a:buClr>
                <a:srgbClr val="000000"/>
              </a:buClr>
              <a:buFont typeface="Arial" pitchFamily="34" charset="0"/>
              <a:buChar char="•"/>
            </a:pPr>
            <a:r>
              <a:rPr lang="en-US" sz="1600" dirty="0">
                <a:solidFill>
                  <a:srgbClr val="000000"/>
                </a:solidFill>
                <a:cs typeface="Arial" charset="0"/>
              </a:rPr>
              <a:t>Developed HR future state </a:t>
            </a:r>
            <a:r>
              <a:rPr lang="en-US" sz="1600" b="1" dirty="0">
                <a:solidFill>
                  <a:srgbClr val="C00000"/>
                </a:solidFill>
                <a:cs typeface="Arial" charset="0"/>
              </a:rPr>
              <a:t>design guiding principles</a:t>
            </a:r>
          </a:p>
          <a:p>
            <a:pPr marL="230712" indent="-228594" defTabSz="1219170" fontAlgn="base">
              <a:lnSpc>
                <a:spcPct val="106000"/>
              </a:lnSpc>
              <a:spcBef>
                <a:spcPct val="80000"/>
              </a:spcBef>
              <a:spcAft>
                <a:spcPct val="0"/>
              </a:spcAft>
              <a:buClr>
                <a:srgbClr val="000000"/>
              </a:buClr>
              <a:buFont typeface="Arial" pitchFamily="34" charset="0"/>
              <a:buChar char="•"/>
            </a:pPr>
            <a:r>
              <a:rPr lang="en-US" sz="1600" dirty="0">
                <a:solidFill>
                  <a:srgbClr val="000000"/>
                </a:solidFill>
                <a:cs typeface="Arial" charset="0"/>
              </a:rPr>
              <a:t>Defined conceptual, high-level future state HR organizational roles and responsibilities, HR service offering </a:t>
            </a:r>
          </a:p>
          <a:p>
            <a:pPr marL="230712" indent="-228594" defTabSz="1219170" fontAlgn="base">
              <a:lnSpc>
                <a:spcPct val="106000"/>
              </a:lnSpc>
              <a:spcBef>
                <a:spcPct val="80000"/>
              </a:spcBef>
              <a:spcAft>
                <a:spcPct val="0"/>
              </a:spcAft>
              <a:buClr>
                <a:srgbClr val="000000"/>
              </a:buClr>
              <a:buFont typeface="Arial" pitchFamily="34" charset="0"/>
              <a:buChar char="•"/>
            </a:pPr>
            <a:r>
              <a:rPr lang="en-US" sz="1600" b="1" dirty="0">
                <a:solidFill>
                  <a:srgbClr val="C00000"/>
                </a:solidFill>
                <a:cs typeface="Arial" charset="0"/>
              </a:rPr>
              <a:t>Defined future state conceptual operating model structure and sizing </a:t>
            </a:r>
            <a:r>
              <a:rPr lang="en-US" sz="1600" dirty="0">
                <a:solidFill>
                  <a:srgbClr val="000000"/>
                </a:solidFill>
                <a:cs typeface="Arial" charset="0"/>
              </a:rPr>
              <a:t>against leading practice benchmarks</a:t>
            </a:r>
          </a:p>
          <a:p>
            <a:pPr marL="230712" indent="-228594" defTabSz="1219170" fontAlgn="base">
              <a:lnSpc>
                <a:spcPct val="106000"/>
              </a:lnSpc>
              <a:spcBef>
                <a:spcPct val="80000"/>
              </a:spcBef>
              <a:spcAft>
                <a:spcPct val="0"/>
              </a:spcAft>
              <a:buClr>
                <a:srgbClr val="000000"/>
              </a:buClr>
              <a:buFont typeface="Arial" pitchFamily="34" charset="0"/>
              <a:buChar char="•"/>
            </a:pPr>
            <a:r>
              <a:rPr lang="en-US" sz="1600" dirty="0">
                <a:solidFill>
                  <a:srgbClr val="000000"/>
                </a:solidFill>
                <a:cs typeface="Arial" charset="0"/>
              </a:rPr>
              <a:t>Identified the operational improvements to support the new operating model </a:t>
            </a:r>
          </a:p>
          <a:p>
            <a:pPr marL="230712" indent="-228594" defTabSz="1219170" fontAlgn="base">
              <a:lnSpc>
                <a:spcPct val="106000"/>
              </a:lnSpc>
              <a:spcBef>
                <a:spcPct val="80000"/>
              </a:spcBef>
              <a:spcAft>
                <a:spcPct val="0"/>
              </a:spcAft>
              <a:buClr>
                <a:srgbClr val="000000"/>
              </a:buClr>
              <a:buFont typeface="Arial" pitchFamily="34" charset="0"/>
              <a:buChar char="•"/>
            </a:pPr>
            <a:r>
              <a:rPr lang="en-US" sz="1600" dirty="0">
                <a:solidFill>
                  <a:srgbClr val="000000"/>
                </a:solidFill>
                <a:cs typeface="Arial" charset="0"/>
              </a:rPr>
              <a:t>Conducted a HRIS capability assessment to support future state operating model</a:t>
            </a:r>
          </a:p>
          <a:p>
            <a:pPr marL="2117" defTabSz="1219170" fontAlgn="base">
              <a:lnSpc>
                <a:spcPct val="106000"/>
              </a:lnSpc>
              <a:spcBef>
                <a:spcPct val="80000"/>
              </a:spcBef>
              <a:spcAft>
                <a:spcPct val="0"/>
              </a:spcAft>
              <a:buClr>
                <a:srgbClr val="000000"/>
              </a:buClr>
            </a:pPr>
            <a:endParaRPr lang="en-US" sz="1467" dirty="0">
              <a:solidFill>
                <a:srgbClr val="000000"/>
              </a:solidFill>
              <a:latin typeface="Arial"/>
              <a:cs typeface="Arial" charset="0"/>
            </a:endParaRPr>
          </a:p>
        </p:txBody>
      </p:sp>
      <p:sp>
        <p:nvSpPr>
          <p:cNvPr id="16" name="TextBox 15"/>
          <p:cNvSpPr txBox="1"/>
          <p:nvPr/>
        </p:nvSpPr>
        <p:spPr>
          <a:xfrm>
            <a:off x="9826967" y="2844801"/>
            <a:ext cx="3251200" cy="5055743"/>
          </a:xfrm>
          <a:prstGeom prst="rect">
            <a:avLst/>
          </a:prstGeom>
        </p:spPr>
        <p:txBody>
          <a:bodyPr wrap="square" rtlCol="0">
            <a:spAutoFit/>
          </a:bodyPr>
          <a:lstStyle/>
          <a:p>
            <a:pPr marL="230712" lvl="1" indent="-228594" defTabSz="1219170">
              <a:lnSpc>
                <a:spcPct val="106000"/>
              </a:lnSpc>
              <a:spcBef>
                <a:spcPct val="80000"/>
              </a:spcBef>
              <a:buClr>
                <a:srgbClr val="000000"/>
              </a:buClr>
              <a:buFont typeface="Arial" pitchFamily="34" charset="0"/>
              <a:buChar char="•"/>
              <a:defRPr/>
            </a:pPr>
            <a:r>
              <a:rPr lang="en-US" sz="1600" dirty="0">
                <a:solidFill>
                  <a:srgbClr val="000000"/>
                </a:solidFill>
              </a:rPr>
              <a:t>Developed </a:t>
            </a:r>
            <a:r>
              <a:rPr lang="en-US" sz="1600" dirty="0">
                <a:solidFill>
                  <a:prstClr val="black"/>
                </a:solidFill>
              </a:rPr>
              <a:t>3-year business case</a:t>
            </a:r>
            <a:r>
              <a:rPr lang="en-US" sz="1600" b="1" dirty="0">
                <a:solidFill>
                  <a:srgbClr val="C00000"/>
                </a:solidFill>
              </a:rPr>
              <a:t> </a:t>
            </a:r>
            <a:r>
              <a:rPr lang="en-US" sz="1600" dirty="0">
                <a:solidFill>
                  <a:srgbClr val="000000"/>
                </a:solidFill>
              </a:rPr>
              <a:t>to include benefits and costs to implement proposed service delivery model</a:t>
            </a:r>
            <a:endParaRPr lang="en-US" sz="1600" dirty="0">
              <a:solidFill>
                <a:srgbClr val="000000"/>
              </a:solidFill>
              <a:cs typeface="Arial" charset="0"/>
            </a:endParaRPr>
          </a:p>
          <a:p>
            <a:pPr marL="230712" lvl="1" indent="-228594" defTabSz="1219170" fontAlgn="base">
              <a:lnSpc>
                <a:spcPct val="106000"/>
              </a:lnSpc>
              <a:spcBef>
                <a:spcPct val="80000"/>
              </a:spcBef>
              <a:spcAft>
                <a:spcPct val="0"/>
              </a:spcAft>
              <a:buClr>
                <a:srgbClr val="000000"/>
              </a:buClr>
              <a:buFont typeface="Arial" pitchFamily="34" charset="0"/>
              <a:buChar char="•"/>
              <a:defRPr/>
            </a:pPr>
            <a:r>
              <a:rPr lang="en-US" sz="1600" dirty="0">
                <a:solidFill>
                  <a:srgbClr val="000000"/>
                </a:solidFill>
                <a:cs typeface="Arial" charset="0"/>
              </a:rPr>
              <a:t>Conducted change impact assessment to understand organizations readiness to adopt new model</a:t>
            </a:r>
          </a:p>
          <a:p>
            <a:pPr marL="230712" lvl="1" indent="-228594" defTabSz="1219170" fontAlgn="base">
              <a:lnSpc>
                <a:spcPct val="106000"/>
              </a:lnSpc>
              <a:spcBef>
                <a:spcPct val="80000"/>
              </a:spcBef>
              <a:spcAft>
                <a:spcPct val="0"/>
              </a:spcAft>
              <a:buClr>
                <a:srgbClr val="000000"/>
              </a:buClr>
              <a:buFont typeface="Arial" pitchFamily="34" charset="0"/>
              <a:buChar char="•"/>
              <a:defRPr/>
            </a:pPr>
            <a:r>
              <a:rPr lang="en-US" sz="1600" dirty="0">
                <a:solidFill>
                  <a:srgbClr val="000000"/>
                </a:solidFill>
                <a:cs typeface="Arial" charset="0"/>
              </a:rPr>
              <a:t>Prioritize service delivery model changes and </a:t>
            </a:r>
            <a:r>
              <a:rPr lang="en-US" sz="1600" dirty="0">
                <a:solidFill>
                  <a:prstClr val="black"/>
                </a:solidFill>
                <a:cs typeface="Arial" charset="0"/>
              </a:rPr>
              <a:t>developed an implementation roadmap</a:t>
            </a:r>
          </a:p>
          <a:p>
            <a:pPr marL="230712" lvl="1" indent="-228594" defTabSz="1219170" fontAlgn="base">
              <a:lnSpc>
                <a:spcPct val="106000"/>
              </a:lnSpc>
              <a:spcBef>
                <a:spcPct val="80000"/>
              </a:spcBef>
              <a:spcAft>
                <a:spcPct val="0"/>
              </a:spcAft>
              <a:buClr>
                <a:srgbClr val="000000"/>
              </a:buClr>
              <a:buFont typeface="Arial" pitchFamily="34" charset="0"/>
              <a:buChar char="•"/>
              <a:defRPr/>
            </a:pPr>
            <a:r>
              <a:rPr lang="en-US" sz="1600" b="1" dirty="0">
                <a:solidFill>
                  <a:srgbClr val="C00000"/>
                </a:solidFill>
                <a:cs typeface="Arial" charset="0"/>
              </a:rPr>
              <a:t>Establish a Governance structure </a:t>
            </a:r>
            <a:r>
              <a:rPr lang="en-US" sz="1600" dirty="0">
                <a:solidFill>
                  <a:srgbClr val="000000"/>
                </a:solidFill>
                <a:cs typeface="Arial" charset="0"/>
              </a:rPr>
              <a:t>and project workstreams</a:t>
            </a:r>
          </a:p>
          <a:p>
            <a:pPr marL="230712" lvl="1" indent="-228594" defTabSz="1219170" fontAlgn="base">
              <a:lnSpc>
                <a:spcPct val="106000"/>
              </a:lnSpc>
              <a:spcBef>
                <a:spcPct val="80000"/>
              </a:spcBef>
              <a:spcAft>
                <a:spcPct val="0"/>
              </a:spcAft>
              <a:buClr>
                <a:srgbClr val="000000"/>
              </a:buClr>
              <a:buFont typeface="Arial" pitchFamily="34" charset="0"/>
              <a:buChar char="•"/>
              <a:defRPr/>
            </a:pPr>
            <a:r>
              <a:rPr lang="en-US" sz="1600" b="1" dirty="0">
                <a:solidFill>
                  <a:srgbClr val="C00000"/>
                </a:solidFill>
                <a:cs typeface="Arial" charset="0"/>
              </a:rPr>
              <a:t>Socialized the model, business case, and implementation roadmap </a:t>
            </a:r>
            <a:r>
              <a:rPr lang="en-US" sz="1600" dirty="0">
                <a:solidFill>
                  <a:prstClr val="black"/>
                </a:solidFill>
                <a:cs typeface="Arial" charset="0"/>
              </a:rPr>
              <a:t>with key stakeholders </a:t>
            </a:r>
          </a:p>
        </p:txBody>
      </p:sp>
      <p:grpSp>
        <p:nvGrpSpPr>
          <p:cNvPr id="8" name="Group 7"/>
          <p:cNvGrpSpPr/>
          <p:nvPr/>
        </p:nvGrpSpPr>
        <p:grpSpPr>
          <a:xfrm>
            <a:off x="2032794" y="8286195"/>
            <a:ext cx="12192000" cy="868389"/>
            <a:chOff x="0" y="6214646"/>
            <a:chExt cx="9144000" cy="651292"/>
          </a:xfrm>
        </p:grpSpPr>
        <p:pic>
          <p:nvPicPr>
            <p:cNvPr id="9" name="Picture 8" descr="SQP Borders bas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QP Borders base.jpg"/>
            <p:cNvPicPr>
              <a:picLocks noChangeAspect="1"/>
            </p:cNvPicPr>
            <p:nvPr/>
          </p:nvPicPr>
          <p:blipFill rotWithShape="1">
            <a:blip r:embed="rId8"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378278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194" y="6290165"/>
            <a:ext cx="11277600" cy="2041035"/>
          </a:xfrm>
          <a:prstGeom prst="rect">
            <a:avLst/>
          </a:prstGeom>
          <a:solidFill>
            <a:schemeClr val="accent1">
              <a:lumMod val="75000"/>
              <a:alpha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9004" tIns="39503" rIns="79004" bIns="39503" rtlCol="0" anchor="t"/>
          <a:lstStyle/>
          <a:p>
            <a:pPr algn="ctr" defTabSz="1219170"/>
            <a:r>
              <a:rPr lang="en-US" sz="1400" b="1" dirty="0">
                <a:ln w="18415" cmpd="sng">
                  <a:noFill/>
                  <a:prstDash val="solid"/>
                </a:ln>
                <a:solidFill>
                  <a:srgbClr val="FFFFFF"/>
                </a:solidFill>
                <a:cs typeface="Arial" pitchFamily="34" charset="0"/>
              </a:rPr>
              <a:t>Human Resources Operations Center </a:t>
            </a:r>
          </a:p>
        </p:txBody>
      </p:sp>
      <p:sp>
        <p:nvSpPr>
          <p:cNvPr id="28" name="Rectangle 27"/>
          <p:cNvSpPr/>
          <p:nvPr/>
        </p:nvSpPr>
        <p:spPr bwMode="gray">
          <a:xfrm>
            <a:off x="2032794" y="8331200"/>
            <a:ext cx="12167616" cy="812800"/>
          </a:xfrm>
          <a:prstGeom prst="rect">
            <a:avLst/>
          </a:prstGeom>
          <a:solidFill>
            <a:schemeClr val="bg1"/>
          </a:solidFill>
          <a:ln w="12700" cap="rnd" algn="ctr">
            <a:solidFill>
              <a:schemeClr val="bg1"/>
            </a:solidFill>
            <a:miter lim="800000"/>
            <a:headEnd/>
            <a:tailEnd/>
          </a:ln>
        </p:spPr>
        <p:txBody>
          <a:bodyPr lIns="243840" rtlCol="0" anchor="ctr" anchorCtr="1"/>
          <a:lstStyle/>
          <a:p>
            <a:pPr algn="ctr" defTabSz="1219170" eaLnBrk="0" hangingPunct="0">
              <a:lnSpc>
                <a:spcPct val="106000"/>
              </a:lnSpc>
            </a:pPr>
            <a:r>
              <a:rPr lang="en-US" sz="2400" b="1" dirty="0">
                <a:solidFill>
                  <a:srgbClr val="FFFFFF"/>
                </a:solidFill>
              </a:rPr>
              <a:t>8</a:t>
            </a:r>
          </a:p>
        </p:txBody>
      </p:sp>
      <p:sp>
        <p:nvSpPr>
          <p:cNvPr id="33" name="Trapezoid 32"/>
          <p:cNvSpPr/>
          <p:nvPr/>
        </p:nvSpPr>
        <p:spPr>
          <a:xfrm rot="10800000">
            <a:off x="5731067" y="439839"/>
            <a:ext cx="4572000" cy="1266125"/>
          </a:xfrm>
          <a:prstGeom prst="trapezoid">
            <a:avLst>
              <a:gd name="adj" fmla="val 59493"/>
            </a:avLst>
          </a:prstGeom>
          <a:gradFill flip="none" rotWithShape="1">
            <a:gsLst>
              <a:gs pos="0">
                <a:srgbClr val="FFCF37">
                  <a:tint val="66000"/>
                  <a:satMod val="160000"/>
                </a:srgbClr>
              </a:gs>
              <a:gs pos="50000">
                <a:srgbClr val="FFCF37">
                  <a:tint val="44500"/>
                  <a:satMod val="160000"/>
                </a:srgbClr>
              </a:gs>
              <a:gs pos="100000">
                <a:srgbClr val="FFCF37">
                  <a:tint val="23500"/>
                  <a:satMod val="160000"/>
                </a:srgbClr>
              </a:gs>
            </a:gsLst>
            <a:lin ang="2700000" scaled="1"/>
            <a:tileRect/>
          </a:gradFill>
          <a:ln w="12700" cap="flat" cmpd="sng" algn="ctr">
            <a:noFill/>
            <a:prstDash val="solid"/>
          </a:ln>
          <a:effectLst>
            <a:glow rad="127000">
              <a:schemeClr val="bg1"/>
            </a:glow>
            <a:reflection stA="97000" endPos="1000" dist="50800" dir="5400000" sy="-100000" algn="bl" rotWithShape="0"/>
            <a:softEdge rad="31750"/>
          </a:effectLst>
        </p:spPr>
        <p:txBody>
          <a:bodyPr lIns="60960" tIns="60960" rIns="60960" rtlCol="0" anchor="ctr"/>
          <a:lstStyle/>
          <a:p>
            <a:pPr algn="ctr" defTabSz="1219170">
              <a:defRPr/>
            </a:pPr>
            <a:endParaRPr lang="en-US" sz="2400" kern="0" dirty="0">
              <a:solidFill>
                <a:srgbClr val="FFB13F"/>
              </a:solidFill>
            </a:endParaRPr>
          </a:p>
        </p:txBody>
      </p:sp>
      <p:sp>
        <p:nvSpPr>
          <p:cNvPr id="18" name="Rounded Rectangle 17"/>
          <p:cNvSpPr/>
          <p:nvPr/>
        </p:nvSpPr>
        <p:spPr bwMode="gray">
          <a:xfrm>
            <a:off x="2096127" y="3308096"/>
            <a:ext cx="3759200" cy="2889504"/>
          </a:xfrm>
          <a:prstGeom prst="roundRect">
            <a:avLst/>
          </a:prstGeom>
          <a:noFill/>
          <a:ln w="28575" cap="rnd" algn="ctr">
            <a:solidFill>
              <a:schemeClr val="accent1"/>
            </a:solidFill>
            <a:prstDash val="sysDot"/>
            <a:miter lim="800000"/>
            <a:headEnd/>
            <a:tailEnd/>
          </a:ln>
        </p:spPr>
        <p:txBody>
          <a:bodyPr lIns="0" tIns="0" rIns="0" bIns="0" rtlCol="0" anchor="t" anchorCtr="1"/>
          <a:lstStyle/>
          <a:p>
            <a:pPr marL="84665" indent="-84665" algn="ctr" defTabSz="1219170"/>
            <a:r>
              <a:rPr lang="en-US" sz="1200" b="1" dirty="0">
                <a:solidFill>
                  <a:srgbClr val="000000"/>
                </a:solidFill>
                <a:cs typeface="Arial" pitchFamily="34" charset="0"/>
              </a:rPr>
              <a:t>COE Roles &amp; Responsibilities</a:t>
            </a:r>
          </a:p>
          <a:p>
            <a:pPr marL="80431" indent="-80431" defTabSz="1219170">
              <a:buFont typeface="Arial" pitchFamily="34" charset="0"/>
              <a:buChar char="•"/>
            </a:pPr>
            <a:r>
              <a:rPr lang="en-US" sz="1200" dirty="0">
                <a:solidFill>
                  <a:srgbClr val="000000"/>
                </a:solidFill>
              </a:rPr>
              <a:t>Develop and implement strategy, policies, </a:t>
            </a:r>
          </a:p>
          <a:p>
            <a:pPr defTabSz="1219170"/>
            <a:r>
              <a:rPr lang="en-US" sz="1200" dirty="0">
                <a:solidFill>
                  <a:srgbClr val="000000"/>
                </a:solidFill>
              </a:rPr>
              <a:t>  procedures and guidelines for Talent</a:t>
            </a:r>
          </a:p>
          <a:p>
            <a:pPr defTabSz="1219170"/>
            <a:r>
              <a:rPr lang="en-US" sz="1200" dirty="0">
                <a:solidFill>
                  <a:srgbClr val="000000"/>
                </a:solidFill>
              </a:rPr>
              <a:t>  Management </a:t>
            </a:r>
          </a:p>
          <a:p>
            <a:pPr marL="80431" indent="-80431" defTabSz="1219170">
              <a:buFont typeface="Arial" pitchFamily="34" charset="0"/>
              <a:buChar char="•"/>
            </a:pPr>
            <a:r>
              <a:rPr lang="en-US" sz="1200" dirty="0">
                <a:solidFill>
                  <a:srgbClr val="000000"/>
                </a:solidFill>
              </a:rPr>
              <a:t>Partner with COEs and Shared Services to implement talent management programs &amp; tools</a:t>
            </a:r>
          </a:p>
          <a:p>
            <a:pPr marL="80431" indent="-80431" defTabSz="1219170">
              <a:buFont typeface="Arial" pitchFamily="34" charset="0"/>
              <a:buChar char="•"/>
            </a:pPr>
            <a:r>
              <a:rPr lang="en-US" sz="1200" dirty="0">
                <a:solidFill>
                  <a:srgbClr val="000000"/>
                </a:solidFill>
              </a:rPr>
              <a:t>Conduct internal and external talent management benchmarking activities and update tools and methodologies </a:t>
            </a:r>
          </a:p>
          <a:p>
            <a:pPr marL="80431" indent="-80431" defTabSz="1219170">
              <a:buFont typeface="Arial" pitchFamily="34" charset="0"/>
              <a:buChar char="•"/>
            </a:pPr>
            <a:r>
              <a:rPr lang="en-US" sz="1200" dirty="0">
                <a:solidFill>
                  <a:srgbClr val="000000"/>
                </a:solidFill>
              </a:rPr>
              <a:t>Support recruitment strategy, design and administration</a:t>
            </a:r>
          </a:p>
          <a:p>
            <a:pPr marL="80431" indent="-80431" defTabSz="1219170">
              <a:buFont typeface="Arial" pitchFamily="34" charset="0"/>
              <a:buChar char="•"/>
            </a:pPr>
            <a:r>
              <a:rPr lang="en-US" sz="1200" dirty="0">
                <a:solidFill>
                  <a:srgbClr val="000000"/>
                </a:solidFill>
              </a:rPr>
              <a:t>Support workforce strategy and program design, succession strategy and program design, performance management design and organizational development </a:t>
            </a:r>
          </a:p>
          <a:p>
            <a:pPr marL="84665" indent="-84665" algn="ctr" defTabSz="1219170"/>
            <a:endParaRPr lang="en-US" sz="1200" dirty="0">
              <a:solidFill>
                <a:srgbClr val="000000"/>
              </a:solidFill>
              <a:cs typeface="Arial" pitchFamily="34" charset="0"/>
            </a:endParaRPr>
          </a:p>
        </p:txBody>
      </p:sp>
      <p:sp>
        <p:nvSpPr>
          <p:cNvPr id="16" name="Rounded Rectangle 15"/>
          <p:cNvSpPr/>
          <p:nvPr/>
        </p:nvSpPr>
        <p:spPr bwMode="gray">
          <a:xfrm>
            <a:off x="10415558" y="351915"/>
            <a:ext cx="3755136" cy="2889504"/>
          </a:xfrm>
          <a:prstGeom prst="roundRect">
            <a:avLst/>
          </a:prstGeom>
          <a:noFill/>
          <a:ln w="28575" cap="rnd" algn="ctr">
            <a:solidFill>
              <a:schemeClr val="accent1"/>
            </a:solidFill>
            <a:prstDash val="sysDot"/>
            <a:miter lim="800000"/>
            <a:headEnd/>
            <a:tailEnd/>
          </a:ln>
        </p:spPr>
        <p:txBody>
          <a:bodyPr lIns="182880" tIns="0" rIns="0" bIns="0" rtlCol="0" anchor="t" anchorCtr="1"/>
          <a:lstStyle/>
          <a:p>
            <a:pPr marL="84665" indent="-84665" algn="ctr" defTabSz="1219170"/>
            <a:r>
              <a:rPr lang="en-US" sz="1200" b="1" dirty="0">
                <a:solidFill>
                  <a:srgbClr val="000000"/>
                </a:solidFill>
                <a:cs typeface="Arial" pitchFamily="34" charset="0"/>
              </a:rPr>
              <a:t>COE Roles &amp; Responsibilities</a:t>
            </a:r>
            <a:endParaRPr lang="en-US" sz="1200" dirty="0">
              <a:solidFill>
                <a:srgbClr val="000000"/>
              </a:solidFill>
              <a:cs typeface="Arial" pitchFamily="34" charset="0"/>
            </a:endParaRPr>
          </a:p>
          <a:p>
            <a:pPr marL="84665" indent="-84665" defTabSz="1219170">
              <a:buFont typeface="Arial" pitchFamily="34" charset="0"/>
              <a:buChar char="•"/>
            </a:pPr>
            <a:r>
              <a:rPr lang="en-US" sz="1200" dirty="0">
                <a:solidFill>
                  <a:srgbClr val="000000"/>
                </a:solidFill>
                <a:cs typeface="Arial" pitchFamily="34" charset="0"/>
              </a:rPr>
              <a:t>Support overall total rewards strategy and design for organization. Develop and implement compensation and benefits strategies, policies, procedures and products including base, incentives, retirement and health and welfare</a:t>
            </a:r>
            <a:endParaRPr lang="en-US" sz="1200" dirty="0">
              <a:solidFill>
                <a:srgbClr val="000000"/>
              </a:solidFill>
            </a:endParaRPr>
          </a:p>
          <a:p>
            <a:pPr marL="84665" indent="-84665" defTabSz="1219170">
              <a:buFont typeface="Arial" pitchFamily="34" charset="0"/>
              <a:buChar char="•"/>
            </a:pPr>
            <a:r>
              <a:rPr lang="en-US" sz="1200" dirty="0">
                <a:solidFill>
                  <a:srgbClr val="000000"/>
                </a:solidFill>
                <a:cs typeface="Arial" pitchFamily="34" charset="0"/>
              </a:rPr>
              <a:t>Collaborate with other COEs and Shared Services to implement compensation and benefits products and services</a:t>
            </a:r>
          </a:p>
          <a:p>
            <a:pPr marL="84665" indent="-84665" defTabSz="1219170">
              <a:buFont typeface="Arial" pitchFamily="34" charset="0"/>
              <a:buChar char="•"/>
            </a:pPr>
            <a:r>
              <a:rPr lang="en-US" sz="1200" dirty="0">
                <a:solidFill>
                  <a:srgbClr val="000000"/>
                </a:solidFill>
                <a:cs typeface="Arial" pitchFamily="34" charset="0"/>
              </a:rPr>
              <a:t>Comply with total rewards regulatory and audit requirements</a:t>
            </a:r>
          </a:p>
          <a:p>
            <a:pPr marL="84665" indent="-84665" defTabSz="1219170">
              <a:buFont typeface="Arial" pitchFamily="34" charset="0"/>
              <a:buChar char="•"/>
            </a:pPr>
            <a:r>
              <a:rPr lang="en-US" sz="1200" dirty="0">
                <a:solidFill>
                  <a:srgbClr val="000000"/>
                </a:solidFill>
                <a:cs typeface="Arial" pitchFamily="34" charset="0"/>
              </a:rPr>
              <a:t>Manage total rewards industry benchmarking and reporting analysis</a:t>
            </a:r>
          </a:p>
        </p:txBody>
      </p:sp>
      <p:sp>
        <p:nvSpPr>
          <p:cNvPr id="19" name="Rounded Rectangle 18"/>
          <p:cNvSpPr/>
          <p:nvPr/>
        </p:nvSpPr>
        <p:spPr bwMode="gray">
          <a:xfrm>
            <a:off x="10415558" y="3332181"/>
            <a:ext cx="3755136" cy="2889504"/>
          </a:xfrm>
          <a:prstGeom prst="roundRect">
            <a:avLst/>
          </a:prstGeom>
          <a:noFill/>
          <a:ln w="28575" cap="rnd" algn="ctr">
            <a:solidFill>
              <a:schemeClr val="accent1"/>
            </a:solidFill>
            <a:prstDash val="sysDot"/>
            <a:miter lim="800000"/>
            <a:headEnd/>
            <a:tailEnd/>
          </a:ln>
        </p:spPr>
        <p:txBody>
          <a:bodyPr lIns="182880" tIns="0" rIns="0" bIns="0" rtlCol="0" anchor="ctr" anchorCtr="1"/>
          <a:lstStyle/>
          <a:p>
            <a:pPr marL="84665" indent="-84665" algn="ctr" defTabSz="1219170"/>
            <a:r>
              <a:rPr lang="en-US" sz="1200" b="1" dirty="0">
                <a:solidFill>
                  <a:srgbClr val="000000"/>
                </a:solidFill>
                <a:cs typeface="Arial" pitchFamily="34" charset="0"/>
              </a:rPr>
              <a:t>COE Roles &amp; Responsibilities</a:t>
            </a:r>
            <a:endParaRPr lang="en-US" sz="1200" dirty="0">
              <a:solidFill>
                <a:srgbClr val="000000"/>
              </a:solidFill>
              <a:cs typeface="Arial" pitchFamily="34" charset="0"/>
            </a:endParaRPr>
          </a:p>
          <a:p>
            <a:pPr marL="84665" indent="-84665" defTabSz="1219170">
              <a:buFont typeface="Arial" pitchFamily="34" charset="0"/>
              <a:buChar char="•"/>
            </a:pPr>
            <a:r>
              <a:rPr lang="en-US" sz="1200" dirty="0">
                <a:solidFill>
                  <a:srgbClr val="000000"/>
                </a:solidFill>
                <a:cs typeface="Arial" pitchFamily="34" charset="0"/>
              </a:rPr>
              <a:t>Collaborate with senior business leadership/management within a business design and business strategy execution. Provide HR consultative solutions to drive business results.</a:t>
            </a:r>
            <a:endParaRPr lang="en-US" sz="1200" dirty="0">
              <a:solidFill>
                <a:srgbClr val="000000"/>
              </a:solidFill>
            </a:endParaRPr>
          </a:p>
          <a:p>
            <a:pPr marL="84665" indent="-84665" defTabSz="1219170">
              <a:buFont typeface="Arial" pitchFamily="34" charset="0"/>
              <a:buChar char="•"/>
            </a:pPr>
            <a:r>
              <a:rPr lang="en-US" sz="1200" dirty="0">
                <a:solidFill>
                  <a:srgbClr val="000000"/>
                </a:solidFill>
                <a:cs typeface="Arial" pitchFamily="34" charset="0"/>
              </a:rPr>
              <a:t>Provide advice and counseling to employees and managers on employee-related issues </a:t>
            </a:r>
          </a:p>
          <a:p>
            <a:pPr marL="84665" indent="-84665" defTabSz="1219170">
              <a:buFont typeface="Arial" pitchFamily="34" charset="0"/>
              <a:buChar char="•"/>
            </a:pPr>
            <a:r>
              <a:rPr lang="en-US" sz="1200" dirty="0">
                <a:solidFill>
                  <a:srgbClr val="000000"/>
                </a:solidFill>
                <a:cs typeface="Arial" pitchFamily="34" charset="0"/>
              </a:rPr>
              <a:t>Support policy development, employee advocacy, diversity programs, disciplinary action administration</a:t>
            </a:r>
          </a:p>
          <a:p>
            <a:pPr marL="84665" indent="-84665" defTabSz="1219170">
              <a:buFont typeface="Arial" pitchFamily="34" charset="0"/>
              <a:buChar char="•"/>
            </a:pPr>
            <a:r>
              <a:rPr lang="en-US" sz="1200" dirty="0">
                <a:solidFill>
                  <a:srgbClr val="000000"/>
                </a:solidFill>
                <a:cs typeface="Arial" pitchFamily="34" charset="0"/>
              </a:rPr>
              <a:t>Understand business strategy and translate imperatives to COEs and Shared Services</a:t>
            </a:r>
          </a:p>
          <a:p>
            <a:pPr marL="84665" indent="-84665" defTabSz="1219170">
              <a:buFont typeface="Arial" pitchFamily="34" charset="0"/>
              <a:buChar char="•"/>
            </a:pPr>
            <a:r>
              <a:rPr lang="en-US" sz="1200" dirty="0">
                <a:solidFill>
                  <a:srgbClr val="000000"/>
                </a:solidFill>
                <a:cs typeface="Arial" pitchFamily="34" charset="0"/>
              </a:rPr>
              <a:t>Serve as the face of the business to HR and the face of HR to the business</a:t>
            </a:r>
          </a:p>
        </p:txBody>
      </p:sp>
      <p:sp>
        <p:nvSpPr>
          <p:cNvPr id="17" name="Rounded Rectangle 16"/>
          <p:cNvSpPr/>
          <p:nvPr/>
        </p:nvSpPr>
        <p:spPr bwMode="gray">
          <a:xfrm>
            <a:off x="2096127" y="327829"/>
            <a:ext cx="3759200" cy="2889504"/>
          </a:xfrm>
          <a:prstGeom prst="roundRect">
            <a:avLst/>
          </a:prstGeom>
          <a:noFill/>
          <a:ln w="28575" cap="rnd" algn="ctr">
            <a:solidFill>
              <a:schemeClr val="accent1"/>
            </a:solidFill>
            <a:prstDash val="sysDot"/>
            <a:miter lim="800000"/>
            <a:headEnd/>
            <a:tailEnd/>
          </a:ln>
        </p:spPr>
        <p:txBody>
          <a:bodyPr lIns="0" tIns="0" rIns="0" bIns="0" rtlCol="0" anchor="t" anchorCtr="1"/>
          <a:lstStyle/>
          <a:p>
            <a:pPr marL="84665" indent="-84665" algn="ctr" defTabSz="1219170"/>
            <a:r>
              <a:rPr lang="en-US" sz="1333" b="1" dirty="0">
                <a:solidFill>
                  <a:srgbClr val="000000"/>
                </a:solidFill>
                <a:cs typeface="Arial" pitchFamily="34" charset="0"/>
              </a:rPr>
              <a:t>COE Roles &amp; Responsibilities</a:t>
            </a:r>
          </a:p>
          <a:p>
            <a:pPr marL="84665" indent="-84665" defTabSz="1219170">
              <a:buFont typeface="Arial" pitchFamily="34" charset="0"/>
              <a:buChar char="•"/>
            </a:pPr>
            <a:r>
              <a:rPr lang="en-US" sz="1333" dirty="0">
                <a:solidFill>
                  <a:srgbClr val="000000"/>
                </a:solidFill>
                <a:cs typeface="Arial" pitchFamily="34" charset="0"/>
              </a:rPr>
              <a:t>Provide HR planning, governance and communications services including strategy, planning and budgeting </a:t>
            </a:r>
            <a:endParaRPr lang="en-US" sz="1333" dirty="0">
              <a:solidFill>
                <a:srgbClr val="000000"/>
              </a:solidFill>
            </a:endParaRPr>
          </a:p>
          <a:p>
            <a:pPr marL="84665" indent="-84665" defTabSz="1219170">
              <a:buFont typeface="Arial" pitchFamily="34" charset="0"/>
              <a:buChar char="•"/>
            </a:pPr>
            <a:r>
              <a:rPr lang="en-US" sz="1333" dirty="0">
                <a:solidFill>
                  <a:srgbClr val="000000"/>
                </a:solidFill>
                <a:cs typeface="Arial" pitchFamily="34" charset="0"/>
              </a:rPr>
              <a:t>Lead the organization’s diversity and inclusion strategy</a:t>
            </a:r>
          </a:p>
          <a:p>
            <a:pPr marL="84665" indent="-84665" defTabSz="1219170">
              <a:buFont typeface="Arial" pitchFamily="34" charset="0"/>
              <a:buChar char="•"/>
            </a:pPr>
            <a:r>
              <a:rPr lang="en-US" sz="1333" dirty="0">
                <a:solidFill>
                  <a:srgbClr val="000000"/>
                </a:solidFill>
                <a:cs typeface="Arial" pitchFamily="34" charset="0"/>
              </a:rPr>
              <a:t>Provide compliance management including risk management, policy and compliance development and labor management</a:t>
            </a:r>
          </a:p>
          <a:p>
            <a:pPr marL="84665" indent="-84665" defTabSz="1219170">
              <a:buFont typeface="Arial" pitchFamily="34" charset="0"/>
              <a:buChar char="•"/>
            </a:pPr>
            <a:r>
              <a:rPr lang="en-US" sz="1333" dirty="0">
                <a:solidFill>
                  <a:srgbClr val="000000"/>
                </a:solidFill>
                <a:cs typeface="Arial" pitchFamily="34" charset="0"/>
              </a:rPr>
              <a:t>Coordinate overall project management ensuring alignment with BSHSI SQP</a:t>
            </a:r>
          </a:p>
          <a:p>
            <a:pPr defTabSz="1219170"/>
            <a:endParaRPr lang="en-US" sz="1333" dirty="0">
              <a:solidFill>
                <a:srgbClr val="000000"/>
              </a:solidFill>
              <a:cs typeface="Arial" pitchFamily="34" charset="0"/>
            </a:endParaRPr>
          </a:p>
        </p:txBody>
      </p:sp>
      <p:graphicFrame>
        <p:nvGraphicFramePr>
          <p:cNvPr id="3" name="Diagram 2"/>
          <p:cNvGraphicFramePr/>
          <p:nvPr>
            <p:extLst/>
          </p:nvPr>
        </p:nvGraphicFramePr>
        <p:xfrm>
          <a:off x="3861594" y="-38702"/>
          <a:ext cx="8331200" cy="6541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bwMode="auto">
          <a:xfrm>
            <a:off x="7125580" y="2806043"/>
            <a:ext cx="1816015" cy="749957"/>
          </a:xfrm>
          <a:prstGeom prst="ellipse">
            <a:avLst/>
          </a:prstGeom>
          <a:solidFill>
            <a:srgbClr val="003282"/>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09026" indent="-309026" algn="ctr" defTabSz="1219170" fontAlgn="base">
              <a:lnSpc>
                <a:spcPct val="106000"/>
              </a:lnSpc>
              <a:spcBef>
                <a:spcPct val="0"/>
              </a:spcBef>
              <a:spcAft>
                <a:spcPct val="0"/>
              </a:spcAft>
            </a:pPr>
            <a:r>
              <a:rPr lang="en-US" sz="1467" b="1" dirty="0">
                <a:ln w="18415" cmpd="sng">
                  <a:noFill/>
                  <a:prstDash val="solid"/>
                </a:ln>
                <a:solidFill>
                  <a:srgbClr val="FFFFFF"/>
                </a:solidFill>
              </a:rPr>
              <a:t>Good Help</a:t>
            </a:r>
          </a:p>
          <a:p>
            <a:pPr marL="309026" indent="-309026" algn="ctr" defTabSz="1219170" fontAlgn="base">
              <a:lnSpc>
                <a:spcPct val="106000"/>
              </a:lnSpc>
              <a:spcBef>
                <a:spcPct val="0"/>
              </a:spcBef>
              <a:spcAft>
                <a:spcPct val="0"/>
              </a:spcAft>
            </a:pPr>
            <a:r>
              <a:rPr lang="en-US" sz="1467" b="1" dirty="0">
                <a:ln w="18415" cmpd="sng">
                  <a:noFill/>
                  <a:prstDash val="solid"/>
                </a:ln>
                <a:solidFill>
                  <a:srgbClr val="FFFFFF"/>
                </a:solidFill>
              </a:rPr>
              <a:t>…to our customers</a:t>
            </a:r>
          </a:p>
        </p:txBody>
      </p:sp>
      <p:sp>
        <p:nvSpPr>
          <p:cNvPr id="6" name="TextBox 5"/>
          <p:cNvSpPr txBox="1"/>
          <p:nvPr/>
        </p:nvSpPr>
        <p:spPr>
          <a:xfrm>
            <a:off x="2540794" y="7315200"/>
            <a:ext cx="2133600" cy="243840"/>
          </a:xfrm>
          <a:prstGeom prst="rect">
            <a:avLst/>
          </a:prstGeom>
          <a:solidFill>
            <a:srgbClr val="FFFFFF">
              <a:alpha val="80000"/>
            </a:srgbClr>
          </a:solidFill>
          <a:ln>
            <a:solidFill>
              <a:srgbClr val="7030A0"/>
            </a:solidFill>
          </a:ln>
        </p:spPr>
        <p:txBody>
          <a:bodyPr wrap="square" lIns="47404" tIns="15801" rIns="47404" bIns="15801" rtlCol="0" anchor="ctr">
            <a:noAutofit/>
          </a:bodyPr>
          <a:lstStyle/>
          <a:p>
            <a:pPr marL="79005" indent="-79005" algn="ctr" defTabSz="1219170">
              <a:defRPr/>
            </a:pPr>
            <a:r>
              <a:rPr lang="en-US" sz="1200" b="1" dirty="0">
                <a:solidFill>
                  <a:srgbClr val="000000"/>
                </a:solidFill>
                <a:cs typeface="Arial" pitchFamily="34" charset="0"/>
              </a:rPr>
              <a:t>Tier 2 Shared Services</a:t>
            </a:r>
            <a:endParaRPr lang="en-US" sz="1200" dirty="0">
              <a:solidFill>
                <a:srgbClr val="000000"/>
              </a:solidFill>
              <a:cs typeface="Arial" pitchFamily="34" charset="0"/>
            </a:endParaRPr>
          </a:p>
        </p:txBody>
      </p:sp>
      <p:sp>
        <p:nvSpPr>
          <p:cNvPr id="7" name="TextBox 6"/>
          <p:cNvSpPr txBox="1"/>
          <p:nvPr/>
        </p:nvSpPr>
        <p:spPr>
          <a:xfrm>
            <a:off x="2540794" y="7010400"/>
            <a:ext cx="2133600" cy="243840"/>
          </a:xfrm>
          <a:prstGeom prst="rect">
            <a:avLst/>
          </a:prstGeom>
          <a:solidFill>
            <a:srgbClr val="FFFFFF">
              <a:alpha val="80000"/>
            </a:srgbClr>
          </a:solidFill>
          <a:ln>
            <a:solidFill>
              <a:srgbClr val="7030A0"/>
            </a:solidFill>
          </a:ln>
        </p:spPr>
        <p:txBody>
          <a:bodyPr wrap="square" lIns="47404" tIns="15801" rIns="47404" bIns="15801" rtlCol="0" anchor="ctr">
            <a:noAutofit/>
          </a:bodyPr>
          <a:lstStyle/>
          <a:p>
            <a:pPr marL="79005" indent="-79005" algn="ctr" defTabSz="1219170">
              <a:defRPr/>
            </a:pPr>
            <a:r>
              <a:rPr lang="en-US" sz="1200" b="1" dirty="0">
                <a:solidFill>
                  <a:srgbClr val="000000"/>
                </a:solidFill>
                <a:cs typeface="Arial" pitchFamily="34" charset="0"/>
              </a:rPr>
              <a:t>Tier 1 Shared Services</a:t>
            </a:r>
          </a:p>
        </p:txBody>
      </p:sp>
      <p:sp>
        <p:nvSpPr>
          <p:cNvPr id="8" name="TextBox 7"/>
          <p:cNvSpPr txBox="1"/>
          <p:nvPr/>
        </p:nvSpPr>
        <p:spPr>
          <a:xfrm>
            <a:off x="2540794" y="6705601"/>
            <a:ext cx="2133600" cy="221673"/>
          </a:xfrm>
          <a:prstGeom prst="rect">
            <a:avLst/>
          </a:prstGeom>
          <a:solidFill>
            <a:srgbClr val="FFFFFF">
              <a:alpha val="80000"/>
            </a:srgbClr>
          </a:solidFill>
          <a:ln>
            <a:solidFill>
              <a:srgbClr val="7030A0"/>
            </a:solidFill>
          </a:ln>
        </p:spPr>
        <p:txBody>
          <a:bodyPr wrap="square" lIns="47404" tIns="15801" rIns="47404" bIns="15801" rtlCol="0" anchor="ctr">
            <a:noAutofit/>
          </a:bodyPr>
          <a:lstStyle/>
          <a:p>
            <a:pPr marL="79005" indent="-79005" algn="ctr" defTabSz="1219170">
              <a:lnSpc>
                <a:spcPct val="106000"/>
              </a:lnSpc>
              <a:buClr>
                <a:srgbClr val="000000"/>
              </a:buClr>
              <a:defRPr/>
            </a:pPr>
            <a:r>
              <a:rPr lang="en-US" sz="1200" b="1" dirty="0">
                <a:solidFill>
                  <a:srgbClr val="000000"/>
                </a:solidFill>
                <a:cs typeface="Arial" pitchFamily="34" charset="0"/>
              </a:rPr>
              <a:t>Tier 0 Shared Services</a:t>
            </a:r>
          </a:p>
        </p:txBody>
      </p:sp>
      <p:sp>
        <p:nvSpPr>
          <p:cNvPr id="9" name="TextBox 8"/>
          <p:cNvSpPr txBox="1"/>
          <p:nvPr/>
        </p:nvSpPr>
        <p:spPr>
          <a:xfrm>
            <a:off x="2540794" y="7924800"/>
            <a:ext cx="2133600" cy="243840"/>
          </a:xfrm>
          <a:prstGeom prst="rect">
            <a:avLst/>
          </a:prstGeom>
          <a:solidFill>
            <a:srgbClr val="FFFFFF">
              <a:alpha val="80000"/>
            </a:srgbClr>
          </a:solidFill>
          <a:ln>
            <a:solidFill>
              <a:srgbClr val="7030A0"/>
            </a:solidFill>
          </a:ln>
        </p:spPr>
        <p:txBody>
          <a:bodyPr wrap="square" lIns="47404" tIns="15801" rIns="47404" bIns="15801" rtlCol="0" anchor="ctr">
            <a:noAutofit/>
          </a:bodyPr>
          <a:lstStyle/>
          <a:p>
            <a:pPr marL="79005" indent="-79005" algn="ctr" defTabSz="1219170">
              <a:defRPr/>
            </a:pPr>
            <a:r>
              <a:rPr lang="en-US" sz="1200" b="1" dirty="0">
                <a:solidFill>
                  <a:srgbClr val="000000"/>
                </a:solidFill>
                <a:cs typeface="Arial" pitchFamily="34" charset="0"/>
              </a:rPr>
              <a:t>HR Technology</a:t>
            </a:r>
            <a:endParaRPr lang="en-US" sz="1200" dirty="0">
              <a:solidFill>
                <a:srgbClr val="000000"/>
              </a:solidFill>
              <a:cs typeface="Arial" pitchFamily="34" charset="0"/>
            </a:endParaRPr>
          </a:p>
        </p:txBody>
      </p:sp>
      <p:sp>
        <p:nvSpPr>
          <p:cNvPr id="10" name="TextBox 9"/>
          <p:cNvSpPr txBox="1"/>
          <p:nvPr/>
        </p:nvSpPr>
        <p:spPr>
          <a:xfrm>
            <a:off x="2540794" y="7620000"/>
            <a:ext cx="2133600" cy="243840"/>
          </a:xfrm>
          <a:prstGeom prst="rect">
            <a:avLst/>
          </a:prstGeom>
          <a:solidFill>
            <a:srgbClr val="FFFFFF">
              <a:alpha val="80000"/>
            </a:srgbClr>
          </a:solidFill>
          <a:ln>
            <a:solidFill>
              <a:srgbClr val="7030A0"/>
            </a:solidFill>
          </a:ln>
        </p:spPr>
        <p:txBody>
          <a:bodyPr wrap="square" lIns="47404" tIns="15801" rIns="47404" bIns="15801" rtlCol="0" anchor="ctr">
            <a:noAutofit/>
          </a:bodyPr>
          <a:lstStyle/>
          <a:p>
            <a:pPr marL="79005" indent="-79005" algn="ctr" defTabSz="1219170">
              <a:defRPr/>
            </a:pPr>
            <a:r>
              <a:rPr lang="en-US" sz="1200" b="1" dirty="0">
                <a:solidFill>
                  <a:srgbClr val="000000"/>
                </a:solidFill>
                <a:cs typeface="Arial" pitchFamily="34" charset="0"/>
              </a:rPr>
              <a:t>HR Operations</a:t>
            </a:r>
            <a:endParaRPr lang="en-US" sz="1200" dirty="0">
              <a:solidFill>
                <a:srgbClr val="000000"/>
              </a:solidFill>
              <a:cs typeface="Arial" pitchFamily="34" charset="0"/>
            </a:endParaRPr>
          </a:p>
        </p:txBody>
      </p:sp>
      <p:sp>
        <p:nvSpPr>
          <p:cNvPr id="11" name="TextBox 320"/>
          <p:cNvSpPr txBox="1"/>
          <p:nvPr/>
        </p:nvSpPr>
        <p:spPr>
          <a:xfrm>
            <a:off x="4713471" y="6705600"/>
            <a:ext cx="8940800" cy="1546171"/>
          </a:xfrm>
          <a:prstGeom prst="rect">
            <a:avLst/>
          </a:prstGeom>
          <a:solidFill>
            <a:schemeClr val="bg1">
              <a:alpha val="80000"/>
            </a:schemeClr>
          </a:solidFill>
          <a:ln>
            <a:solidFill>
              <a:srgbClr val="002776"/>
            </a:solidFill>
          </a:ln>
        </p:spPr>
        <p:txBody>
          <a:bodyPr wrap="square" lIns="47404" tIns="15801" rIns="47404" bIns="15801" rtlCol="0">
            <a:spAutoFit/>
          </a:bodyPr>
          <a:lstStyle/>
          <a:p>
            <a:pPr marL="79005" indent="-79005" algn="ctr" defTabSz="790024">
              <a:lnSpc>
                <a:spcPct val="120000"/>
              </a:lnSpc>
              <a:defRPr/>
            </a:pPr>
            <a:r>
              <a:rPr lang="en-US" sz="1200" b="1" dirty="0">
                <a:solidFill>
                  <a:srgbClr val="000000"/>
                </a:solidFill>
                <a:cs typeface="Arial" pitchFamily="34" charset="0"/>
              </a:rPr>
              <a:t>Roles &amp; Responsibilities</a:t>
            </a:r>
          </a:p>
          <a:p>
            <a:pPr marL="79005" lvl="1" indent="-79005" defTabSz="790024">
              <a:buClr>
                <a:srgbClr val="000000"/>
              </a:buClr>
              <a:buFont typeface="Arial" pitchFamily="34" charset="0"/>
              <a:buChar char="•"/>
              <a:defRPr/>
            </a:pPr>
            <a:r>
              <a:rPr lang="en-US" sz="1200" dirty="0">
                <a:solidFill>
                  <a:srgbClr val="000000"/>
                </a:solidFill>
                <a:cs typeface="Arial" pitchFamily="34" charset="0"/>
              </a:rPr>
              <a:t>Provide day-to-day management </a:t>
            </a:r>
            <a:r>
              <a:rPr lang="en-US" sz="1200" kern="0" dirty="0">
                <a:solidFill>
                  <a:srgbClr val="000000"/>
                </a:solidFill>
                <a:cs typeface="Arial" pitchFamily="34" charset="0"/>
              </a:rPr>
              <a:t>of core HR operating model activities.</a:t>
            </a:r>
          </a:p>
          <a:p>
            <a:pPr marL="79005" lvl="1" indent="-79005" defTabSz="790024">
              <a:buClr>
                <a:srgbClr val="000000"/>
              </a:buClr>
              <a:buFont typeface="Arial" pitchFamily="34" charset="0"/>
              <a:buChar char="•"/>
              <a:defRPr/>
            </a:pPr>
            <a:r>
              <a:rPr lang="en-US" sz="1200" kern="0" dirty="0">
                <a:solidFill>
                  <a:srgbClr val="000000"/>
                </a:solidFill>
                <a:cs typeface="Arial" pitchFamily="34" charset="0"/>
              </a:rPr>
              <a:t>Serve as the first point of contact for HR-related inquiries</a:t>
            </a:r>
            <a:endParaRPr lang="en-US" sz="1200" dirty="0">
              <a:solidFill>
                <a:srgbClr val="000000"/>
              </a:solidFill>
              <a:cs typeface="Arial" pitchFamily="34" charset="0"/>
            </a:endParaRPr>
          </a:p>
          <a:p>
            <a:pPr marL="79005" lvl="1" indent="-79005" defTabSz="790024">
              <a:buClr>
                <a:srgbClr val="000000"/>
              </a:buClr>
              <a:buFont typeface="Arial" pitchFamily="34" charset="0"/>
              <a:buChar char="•"/>
              <a:defRPr/>
            </a:pPr>
            <a:r>
              <a:rPr lang="en-US" sz="1200" kern="0" dirty="0">
                <a:solidFill>
                  <a:srgbClr val="000000"/>
                </a:solidFill>
                <a:cs typeface="Arial" pitchFamily="34" charset="0"/>
              </a:rPr>
              <a:t>Provide support to CoEs and Business through HR transaction processing, data management and reporting services </a:t>
            </a:r>
          </a:p>
          <a:p>
            <a:pPr marL="79005" lvl="1" indent="-79005" defTabSz="790024">
              <a:buClr>
                <a:srgbClr val="000000"/>
              </a:buClr>
              <a:buFont typeface="Arial" pitchFamily="34" charset="0"/>
              <a:buChar char="•"/>
              <a:defRPr/>
            </a:pPr>
            <a:r>
              <a:rPr lang="en-US" sz="1200" kern="0" dirty="0">
                <a:solidFill>
                  <a:srgbClr val="000000"/>
                </a:solidFill>
                <a:cs typeface="Arial" pitchFamily="34" charset="0"/>
              </a:rPr>
              <a:t>Provide strategy, design and maintenance of HR technology systems that enable seamless tracking and work transfer across HR operating model</a:t>
            </a:r>
          </a:p>
          <a:p>
            <a:pPr marL="79005" lvl="1" indent="-79005" defTabSz="790024">
              <a:buClr>
                <a:srgbClr val="000000"/>
              </a:buClr>
              <a:buFont typeface="Arial" pitchFamily="34" charset="0"/>
              <a:buChar char="•"/>
              <a:defRPr/>
            </a:pPr>
            <a:r>
              <a:rPr lang="en-US" sz="1200" kern="0" dirty="0">
                <a:solidFill>
                  <a:srgbClr val="000000"/>
                </a:solidFill>
                <a:cs typeface="Arial" pitchFamily="34" charset="0"/>
              </a:rPr>
              <a:t>Support employee records admin, transaction processing and reporting, employee records, employee transfer processing, relocation, severance plan admin, outplacement admin, service award recommendation, and performance mgmt. administration</a:t>
            </a:r>
          </a:p>
        </p:txBody>
      </p:sp>
      <p:sp>
        <p:nvSpPr>
          <p:cNvPr id="20" name="TextBox 19"/>
          <p:cNvSpPr txBox="1"/>
          <p:nvPr/>
        </p:nvSpPr>
        <p:spPr>
          <a:xfrm>
            <a:off x="2337595" y="-1672"/>
            <a:ext cx="11750617" cy="408009"/>
          </a:xfrm>
          <a:prstGeom prst="rect">
            <a:avLst/>
          </a:prstGeom>
          <a:noFill/>
        </p:spPr>
        <p:txBody>
          <a:bodyPr wrap="square" lIns="79004" tIns="39503" rIns="79004" bIns="39503" rtlCol="0">
            <a:spAutoFit/>
          </a:bodyPr>
          <a:lstStyle/>
          <a:p>
            <a:pPr algn="ctr" defTabSz="1219170">
              <a:tabLst>
                <a:tab pos="5494729" algn="l"/>
              </a:tabLst>
            </a:pPr>
            <a:r>
              <a:rPr lang="en-US" sz="2133" b="1" dirty="0">
                <a:solidFill>
                  <a:srgbClr val="000000"/>
                </a:solidFill>
              </a:rPr>
              <a:t>Bon Secours Human Resources Operating Model</a:t>
            </a:r>
          </a:p>
        </p:txBody>
      </p:sp>
      <p:sp>
        <p:nvSpPr>
          <p:cNvPr id="36" name="Flowchart: Magnetic Disk 35"/>
          <p:cNvSpPr/>
          <p:nvPr/>
        </p:nvSpPr>
        <p:spPr>
          <a:xfrm>
            <a:off x="8082971"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Core HR</a:t>
            </a:r>
          </a:p>
        </p:txBody>
      </p:sp>
      <p:sp>
        <p:nvSpPr>
          <p:cNvPr id="37" name="Flowchart: Magnetic Disk 36"/>
          <p:cNvSpPr/>
          <p:nvPr/>
        </p:nvSpPr>
        <p:spPr>
          <a:xfrm>
            <a:off x="6909594"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ESS/MSS</a:t>
            </a:r>
          </a:p>
        </p:txBody>
      </p:sp>
      <p:sp>
        <p:nvSpPr>
          <p:cNvPr id="39" name="Flowchart: Magnetic Disk 38"/>
          <p:cNvSpPr/>
          <p:nvPr/>
        </p:nvSpPr>
        <p:spPr>
          <a:xfrm>
            <a:off x="2517145"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Position Manager</a:t>
            </a:r>
          </a:p>
        </p:txBody>
      </p:sp>
      <p:sp>
        <p:nvSpPr>
          <p:cNvPr id="40" name="Flowchart: Magnetic Disk 39"/>
          <p:cNvSpPr/>
          <p:nvPr/>
        </p:nvSpPr>
        <p:spPr>
          <a:xfrm>
            <a:off x="3606362"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HealthStream</a:t>
            </a:r>
          </a:p>
        </p:txBody>
      </p:sp>
      <p:sp>
        <p:nvSpPr>
          <p:cNvPr id="41" name="Flowchart: Magnetic Disk 40"/>
          <p:cNvSpPr/>
          <p:nvPr/>
        </p:nvSpPr>
        <p:spPr>
          <a:xfrm>
            <a:off x="4703234"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Success Factors</a:t>
            </a:r>
          </a:p>
        </p:txBody>
      </p:sp>
      <p:sp>
        <p:nvSpPr>
          <p:cNvPr id="42" name="Flowchart: Magnetic Disk 41"/>
          <p:cNvSpPr/>
          <p:nvPr/>
        </p:nvSpPr>
        <p:spPr>
          <a:xfrm>
            <a:off x="5791994"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Benefits</a:t>
            </a:r>
          </a:p>
        </p:txBody>
      </p:sp>
      <p:sp>
        <p:nvSpPr>
          <p:cNvPr id="43" name="Flowchart: Magnetic Disk 42"/>
          <p:cNvSpPr/>
          <p:nvPr/>
        </p:nvSpPr>
        <p:spPr>
          <a:xfrm>
            <a:off x="9200571"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Kronos</a:t>
            </a:r>
          </a:p>
        </p:txBody>
      </p:sp>
      <p:sp>
        <p:nvSpPr>
          <p:cNvPr id="44" name="Flowchart: Magnetic Disk 43"/>
          <p:cNvSpPr/>
          <p:nvPr/>
        </p:nvSpPr>
        <p:spPr>
          <a:xfrm>
            <a:off x="10363994"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Harmonized Processes</a:t>
            </a:r>
          </a:p>
        </p:txBody>
      </p:sp>
      <p:sp>
        <p:nvSpPr>
          <p:cNvPr id="45" name="Flowchart: Magnetic Disk 44"/>
          <p:cNvSpPr/>
          <p:nvPr/>
        </p:nvSpPr>
        <p:spPr>
          <a:xfrm>
            <a:off x="11481594"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Harmonized Programs</a:t>
            </a:r>
          </a:p>
        </p:txBody>
      </p:sp>
      <p:sp>
        <p:nvSpPr>
          <p:cNvPr id="46" name="Flowchart: Magnetic Disk 45"/>
          <p:cNvSpPr/>
          <p:nvPr/>
        </p:nvSpPr>
        <p:spPr>
          <a:xfrm>
            <a:off x="12599194" y="8449276"/>
            <a:ext cx="1016000" cy="585216"/>
          </a:xfrm>
          <a:prstGeom prst="flowChartMagneticDisk">
            <a:avLst/>
          </a:prstGeom>
          <a:solidFill>
            <a:schemeClr val="bg1">
              <a:lumMod val="85000"/>
            </a:schemeClr>
          </a:solidFill>
          <a:ln w="190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524" tIns="94707" rIns="10524" bIns="10524" rtlCol="0" anchor="ctr"/>
          <a:lstStyle/>
          <a:p>
            <a:pPr algn="ctr" defTabSz="1219170"/>
            <a:r>
              <a:rPr lang="en-US" sz="1067" b="1" dirty="0">
                <a:solidFill>
                  <a:srgbClr val="000000"/>
                </a:solidFill>
                <a:cs typeface="Arial" pitchFamily="34" charset="0"/>
              </a:rPr>
              <a:t>Service Level Agreements</a:t>
            </a:r>
          </a:p>
        </p:txBody>
      </p:sp>
      <p:sp>
        <p:nvSpPr>
          <p:cNvPr id="48" name="TextBox 47"/>
          <p:cNvSpPr txBox="1"/>
          <p:nvPr/>
        </p:nvSpPr>
        <p:spPr>
          <a:xfrm>
            <a:off x="6183882" y="414430"/>
            <a:ext cx="3962400" cy="353302"/>
          </a:xfrm>
          <a:prstGeom prst="rect">
            <a:avLst/>
          </a:prstGeom>
        </p:spPr>
        <p:txBody>
          <a:bodyPr wrap="square" rtlCol="0">
            <a:spAutoFit/>
          </a:bodyPr>
          <a:lstStyle/>
          <a:p>
            <a:pPr marL="226478" indent="-224361" algn="ctr" defTabSz="1219170" fontAlgn="base">
              <a:lnSpc>
                <a:spcPct val="106000"/>
              </a:lnSpc>
              <a:spcBef>
                <a:spcPct val="80000"/>
              </a:spcBef>
              <a:spcAft>
                <a:spcPct val="0"/>
              </a:spcAft>
              <a:buClr>
                <a:srgbClr val="000000"/>
              </a:buClr>
            </a:pPr>
            <a:r>
              <a:rPr lang="en-US" sz="1600" b="1" dirty="0">
                <a:solidFill>
                  <a:srgbClr val="FF6600"/>
                </a:solidFill>
                <a:cs typeface="Arial" charset="0"/>
              </a:rPr>
              <a:t>BSHSI SQP</a:t>
            </a:r>
          </a:p>
        </p:txBody>
      </p:sp>
    </p:spTree>
    <p:extLst>
      <p:ext uri="{BB962C8B-B14F-4D97-AF65-F5344CB8AC3E}">
        <p14:creationId xmlns:p14="http://schemas.microsoft.com/office/powerpoint/2010/main" val="30472664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540794" y="812800"/>
            <a:ext cx="10972800" cy="1524000"/>
          </a:xfrm>
        </p:spPr>
        <p:txBody>
          <a:bodyPr rtlCol="0">
            <a:normAutofit/>
          </a:bodyPr>
          <a:lstStyle/>
          <a:p>
            <a:pPr>
              <a:defRPr/>
            </a:pPr>
            <a:r>
              <a:rPr lang="en-US" sz="3200" b="1" dirty="0">
                <a:latin typeface="+mn-lt"/>
              </a:rPr>
              <a:t>HROC’s Structure</a:t>
            </a:r>
          </a:p>
        </p:txBody>
      </p:sp>
      <p:sp>
        <p:nvSpPr>
          <p:cNvPr id="147462" name="Line 11"/>
          <p:cNvSpPr>
            <a:spLocks noChangeShapeType="1"/>
          </p:cNvSpPr>
          <p:nvPr/>
        </p:nvSpPr>
        <p:spPr bwMode="auto">
          <a:xfrm>
            <a:off x="4979194" y="2679700"/>
            <a:ext cx="508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defTabSz="1219170"/>
            <a:endParaRPr lang="en-US" sz="2400" dirty="0">
              <a:solidFill>
                <a:prstClr val="black"/>
              </a:solidFill>
            </a:endParaRPr>
          </a:p>
        </p:txBody>
      </p:sp>
      <p:sp>
        <p:nvSpPr>
          <p:cNvPr id="171026" name="Rectangle 18"/>
          <p:cNvSpPr>
            <a:spLocks noChangeArrowheads="1"/>
          </p:cNvSpPr>
          <p:nvPr/>
        </p:nvSpPr>
        <p:spPr bwMode="auto">
          <a:xfrm>
            <a:off x="2540794" y="2235200"/>
            <a:ext cx="2438400" cy="812800"/>
          </a:xfrm>
          <a:prstGeom prst="rect">
            <a:avLst/>
          </a:prstGeom>
          <a:gradFill rotWithShape="1">
            <a:gsLst>
              <a:gs pos="0">
                <a:schemeClr val="bg1"/>
              </a:gs>
              <a:gs pos="100000">
                <a:schemeClr val="accent1"/>
              </a:gs>
            </a:gsLst>
            <a:path path="shape">
              <a:fillToRect l="50000" t="50000" r="50000" b="50000"/>
            </a:path>
          </a:gradFill>
          <a:ln w="9525">
            <a:noFill/>
            <a:miter lim="800000"/>
            <a:headEnd/>
            <a:tailEnd/>
          </a:ln>
          <a:effectLst>
            <a:prstShdw prst="shdw17" dist="17961" dir="2700000">
              <a:schemeClr val="accent1">
                <a:gamma/>
                <a:shade val="60000"/>
                <a:invGamma/>
              </a:schemeClr>
            </a:prstShdw>
          </a:effectLst>
        </p:spPr>
        <p:txBody>
          <a:bodyPr wrap="none" anchor="ctr"/>
          <a:lstStyle/>
          <a:p>
            <a:pPr algn="ctr" defTabSz="1219170">
              <a:defRPr/>
            </a:pPr>
            <a:r>
              <a:rPr lang="en-US" sz="2133" dirty="0">
                <a:solidFill>
                  <a:prstClr val="black"/>
                </a:solidFill>
              </a:rPr>
              <a:t>Service Advisory </a:t>
            </a:r>
          </a:p>
        </p:txBody>
      </p:sp>
      <p:sp>
        <p:nvSpPr>
          <p:cNvPr id="147464" name="Rectangle 22"/>
          <p:cNvSpPr>
            <a:spLocks noChangeArrowheads="1"/>
          </p:cNvSpPr>
          <p:nvPr/>
        </p:nvSpPr>
        <p:spPr bwMode="auto">
          <a:xfrm>
            <a:off x="5487194" y="2235200"/>
            <a:ext cx="2438400" cy="812800"/>
          </a:xfrm>
          <a:prstGeom prst="rect">
            <a:avLst/>
          </a:prstGeom>
          <a:gradFill rotWithShape="1">
            <a:gsLst>
              <a:gs pos="0">
                <a:schemeClr val="bg1"/>
              </a:gs>
              <a:gs pos="100000">
                <a:srgbClr val="99CC00"/>
              </a:gs>
            </a:gsLst>
            <a:path path="shape">
              <a:fillToRect l="50000" t="50000" r="50000" b="50000"/>
            </a:path>
          </a:gradFill>
          <a:ln>
            <a:noFill/>
          </a:ln>
          <a:effectLst>
            <a:prstShdw prst="shdw17" dist="17961" dir="2700000">
              <a:srgbClr val="5C7A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219170"/>
            <a:r>
              <a:rPr lang="en-US" sz="2133" dirty="0">
                <a:solidFill>
                  <a:prstClr val="black"/>
                </a:solidFill>
              </a:rPr>
              <a:t>Talent Management</a:t>
            </a:r>
          </a:p>
        </p:txBody>
      </p:sp>
      <p:sp>
        <p:nvSpPr>
          <p:cNvPr id="147465" name="Line 11"/>
          <p:cNvSpPr>
            <a:spLocks noChangeShapeType="1"/>
          </p:cNvSpPr>
          <p:nvPr/>
        </p:nvSpPr>
        <p:spPr bwMode="auto">
          <a:xfrm>
            <a:off x="7925594" y="2641600"/>
            <a:ext cx="4064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defTabSz="1219170"/>
            <a:endParaRPr lang="en-US" sz="2400" dirty="0">
              <a:solidFill>
                <a:prstClr val="black"/>
              </a:solidFill>
            </a:endParaRPr>
          </a:p>
        </p:txBody>
      </p:sp>
      <p:sp>
        <p:nvSpPr>
          <p:cNvPr id="147466" name="Rectangle 24"/>
          <p:cNvSpPr>
            <a:spLocks noChangeArrowheads="1"/>
          </p:cNvSpPr>
          <p:nvPr/>
        </p:nvSpPr>
        <p:spPr bwMode="auto">
          <a:xfrm>
            <a:off x="8331994" y="2235200"/>
            <a:ext cx="2438400" cy="812800"/>
          </a:xfrm>
          <a:prstGeom prst="rect">
            <a:avLst/>
          </a:prstGeom>
          <a:gradFill rotWithShape="1">
            <a:gsLst>
              <a:gs pos="0">
                <a:schemeClr val="bg1"/>
              </a:gs>
              <a:gs pos="100000">
                <a:srgbClr val="00FFFF"/>
              </a:gs>
            </a:gsLst>
            <a:path path="shape">
              <a:fillToRect l="50000" t="50000" r="50000" b="50000"/>
            </a:path>
          </a:gradFill>
          <a:ln>
            <a:noFill/>
          </a:ln>
          <a:effectLst>
            <a:prstShdw prst="shdw17" dist="17961" dir="2700000">
              <a:srgbClr val="0099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219170"/>
            <a:r>
              <a:rPr lang="en-US" sz="2133" dirty="0">
                <a:solidFill>
                  <a:prstClr val="black"/>
                </a:solidFill>
              </a:rPr>
              <a:t>Total Rewards</a:t>
            </a:r>
          </a:p>
        </p:txBody>
      </p:sp>
      <p:sp>
        <p:nvSpPr>
          <p:cNvPr id="147467" name="Line 11"/>
          <p:cNvSpPr>
            <a:spLocks noChangeShapeType="1"/>
          </p:cNvSpPr>
          <p:nvPr/>
        </p:nvSpPr>
        <p:spPr bwMode="auto">
          <a:xfrm>
            <a:off x="10770394" y="2641600"/>
            <a:ext cx="4064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defTabSz="1219170"/>
            <a:endParaRPr lang="en-US" sz="2400" dirty="0">
              <a:solidFill>
                <a:prstClr val="black"/>
              </a:solidFill>
            </a:endParaRPr>
          </a:p>
        </p:txBody>
      </p:sp>
      <p:sp>
        <p:nvSpPr>
          <p:cNvPr id="147468" name="Rectangle 26"/>
          <p:cNvSpPr>
            <a:spLocks noChangeArrowheads="1"/>
          </p:cNvSpPr>
          <p:nvPr/>
        </p:nvSpPr>
        <p:spPr bwMode="auto">
          <a:xfrm>
            <a:off x="11176794" y="2235200"/>
            <a:ext cx="2438400" cy="812800"/>
          </a:xfrm>
          <a:prstGeom prst="rect">
            <a:avLst/>
          </a:prstGeom>
          <a:gradFill rotWithShape="1">
            <a:gsLst>
              <a:gs pos="0">
                <a:schemeClr val="bg1"/>
              </a:gs>
              <a:gs pos="100000">
                <a:srgbClr val="FF9900"/>
              </a:gs>
            </a:gsLst>
            <a:path path="shape">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219170"/>
            <a:r>
              <a:rPr lang="en-US" sz="2133" dirty="0">
                <a:solidFill>
                  <a:prstClr val="black"/>
                </a:solidFill>
              </a:rPr>
              <a:t>Data Management </a:t>
            </a:r>
          </a:p>
        </p:txBody>
      </p:sp>
      <p:grpSp>
        <p:nvGrpSpPr>
          <p:cNvPr id="147469" name="Group 16"/>
          <p:cNvGrpSpPr>
            <a:grpSpLocks/>
          </p:cNvGrpSpPr>
          <p:nvPr/>
        </p:nvGrpSpPr>
        <p:grpSpPr bwMode="auto">
          <a:xfrm>
            <a:off x="2642394" y="3657601"/>
            <a:ext cx="2336800" cy="2899833"/>
            <a:chOff x="2590800" y="3733800"/>
            <a:chExt cx="1752600" cy="1943100"/>
          </a:xfrm>
        </p:grpSpPr>
        <p:sp>
          <p:nvSpPr>
            <p:cNvPr id="18" name="Rectangle 17"/>
            <p:cNvSpPr/>
            <p:nvPr/>
          </p:nvSpPr>
          <p:spPr bwMode="gray">
            <a:xfrm>
              <a:off x="2590800" y="3885561"/>
              <a:ext cx="1752600" cy="1791339"/>
            </a:xfrm>
            <a:prstGeom prst="rect">
              <a:avLst/>
            </a:prstGeom>
            <a:solidFill>
              <a:schemeClr val="bg1"/>
            </a:solidFill>
            <a:ln w="12700" cap="rnd" algn="ctr">
              <a:solidFill>
                <a:schemeClr val="accent1">
                  <a:lumMod val="75000"/>
                </a:schemeClr>
              </a:solidFill>
              <a:miter lim="800000"/>
              <a:headEnd/>
              <a:tailEnd/>
            </a:ln>
            <a:effectLst>
              <a:outerShdw blurRad="50800" dist="38100" dir="2700000" algn="tl" rotWithShape="0">
                <a:prstClr val="black">
                  <a:alpha val="40000"/>
                </a:prstClr>
              </a:outerShdw>
            </a:effectLst>
          </p:spPr>
          <p:txBody>
            <a:bodyPr tIns="121920" bIns="121920" anchor="ctr" anchorCtr="1"/>
            <a:lstStyle/>
            <a:p>
              <a:pPr defTabSz="1219170" eaLnBrk="0" hangingPunct="0">
                <a:spcBef>
                  <a:spcPts val="800"/>
                </a:spcBef>
                <a:defRPr/>
              </a:pPr>
              <a:endParaRPr lang="en-US" sz="1867" dirty="0">
                <a:solidFill>
                  <a:srgbClr val="000000"/>
                </a:solidFill>
              </a:endParaRPr>
            </a:p>
            <a:p>
              <a:pPr marL="105227" indent="-105227" defTabSz="1219170">
                <a:buFont typeface="Arial" pitchFamily="34" charset="0"/>
                <a:buChar char="•"/>
                <a:defRPr/>
              </a:pPr>
              <a:r>
                <a:rPr lang="en-US" sz="1867" dirty="0">
                  <a:solidFill>
                    <a:srgbClr val="000000"/>
                  </a:solidFill>
                  <a:cs typeface="Arial" pitchFamily="34" charset="0"/>
                </a:rPr>
                <a:t> Employee &amp; Manager Inquiries and Resolution</a:t>
              </a:r>
            </a:p>
            <a:p>
              <a:pPr marL="105227" indent="-105227" defTabSz="1219170">
                <a:buFont typeface="Arial" pitchFamily="34" charset="0"/>
                <a:buChar char="•"/>
                <a:defRPr/>
              </a:pPr>
              <a:r>
                <a:rPr lang="en-US" sz="1867" dirty="0">
                  <a:solidFill>
                    <a:srgbClr val="000000"/>
                  </a:solidFill>
                  <a:cs typeface="Arial" pitchFamily="34" charset="0"/>
                </a:rPr>
                <a:t> Content Management</a:t>
              </a:r>
            </a:p>
            <a:p>
              <a:pPr marL="105227" indent="-105227" defTabSz="1219170">
                <a:buFont typeface="Arial" pitchFamily="34" charset="0"/>
                <a:buChar char="•"/>
                <a:defRPr/>
              </a:pPr>
              <a:r>
                <a:rPr lang="en-US" sz="1867" dirty="0">
                  <a:solidFill>
                    <a:srgbClr val="000000"/>
                  </a:solidFill>
                  <a:cs typeface="Arial" pitchFamily="34" charset="0"/>
                </a:rPr>
                <a:t> Customer Relations</a:t>
              </a:r>
            </a:p>
            <a:p>
              <a:pPr defTabSz="1219170">
                <a:defRPr/>
              </a:pPr>
              <a:endParaRPr lang="en-US" sz="1867" dirty="0">
                <a:solidFill>
                  <a:srgbClr val="000000"/>
                </a:solidFill>
                <a:cs typeface="Arial" pitchFamily="34" charset="0"/>
              </a:endParaRPr>
            </a:p>
            <a:p>
              <a:pPr defTabSz="1219170" eaLnBrk="0" hangingPunct="0">
                <a:spcBef>
                  <a:spcPts val="800"/>
                </a:spcBef>
                <a:defRPr/>
              </a:pPr>
              <a:endParaRPr lang="en-US" sz="1867" dirty="0">
                <a:solidFill>
                  <a:srgbClr val="000000"/>
                </a:solidFill>
              </a:endParaRPr>
            </a:p>
          </p:txBody>
        </p:sp>
        <p:sp>
          <p:nvSpPr>
            <p:cNvPr id="19" name="Rectangle 18"/>
            <p:cNvSpPr/>
            <p:nvPr/>
          </p:nvSpPr>
          <p:spPr bwMode="gray">
            <a:xfrm>
              <a:off x="2819400" y="3733800"/>
              <a:ext cx="1295400" cy="304939"/>
            </a:xfrm>
            <a:prstGeom prst="rect">
              <a:avLst/>
            </a:prstGeom>
            <a:solidFill>
              <a:schemeClr val="bg1"/>
            </a:solidFill>
            <a:ln w="12700" cap="rnd" algn="ctr">
              <a:solidFill>
                <a:schemeClr val="bg1"/>
              </a:solidFill>
              <a:miter lim="800000"/>
              <a:headEnd/>
              <a:tailEnd/>
            </a:ln>
          </p:spPr>
          <p:txBody>
            <a:bodyPr lIns="243840" anchor="ctr" anchorCtr="1"/>
            <a:lstStyle/>
            <a:p>
              <a:pPr algn="ctr" defTabSz="1219170" eaLnBrk="0" hangingPunct="0">
                <a:lnSpc>
                  <a:spcPct val="106000"/>
                </a:lnSpc>
                <a:defRPr/>
              </a:pPr>
              <a:r>
                <a:rPr lang="en-US" sz="1867" b="1" dirty="0">
                  <a:solidFill>
                    <a:sysClr val="windowText" lastClr="000000"/>
                  </a:solidFill>
                </a:rPr>
                <a:t>Primary Role</a:t>
              </a:r>
            </a:p>
          </p:txBody>
        </p:sp>
      </p:grpSp>
      <p:grpSp>
        <p:nvGrpSpPr>
          <p:cNvPr id="147470" name="Group 19"/>
          <p:cNvGrpSpPr>
            <a:grpSpLocks/>
          </p:cNvGrpSpPr>
          <p:nvPr/>
        </p:nvGrpSpPr>
        <p:grpSpPr bwMode="auto">
          <a:xfrm>
            <a:off x="5487194" y="3657601"/>
            <a:ext cx="2336800" cy="2916767"/>
            <a:chOff x="2590800" y="3733800"/>
            <a:chExt cx="1752600" cy="2188066"/>
          </a:xfrm>
        </p:grpSpPr>
        <p:sp>
          <p:nvSpPr>
            <p:cNvPr id="21" name="Rectangle 20"/>
            <p:cNvSpPr/>
            <p:nvPr/>
          </p:nvSpPr>
          <p:spPr bwMode="gray">
            <a:xfrm>
              <a:off x="2590800" y="3886234"/>
              <a:ext cx="1752600" cy="2035632"/>
            </a:xfrm>
            <a:prstGeom prst="rect">
              <a:avLst/>
            </a:prstGeom>
            <a:solidFill>
              <a:schemeClr val="bg1"/>
            </a:solidFill>
            <a:ln w="12700" cap="rnd" algn="ctr">
              <a:solidFill>
                <a:schemeClr val="accent1">
                  <a:lumMod val="75000"/>
                </a:schemeClr>
              </a:solidFill>
              <a:miter lim="800000"/>
              <a:headEnd/>
              <a:tailEnd/>
            </a:ln>
            <a:effectLst>
              <a:outerShdw blurRad="50800" dist="38100" dir="2700000" algn="tl" rotWithShape="0">
                <a:prstClr val="black">
                  <a:alpha val="40000"/>
                </a:prstClr>
              </a:outerShdw>
            </a:effectLst>
          </p:spPr>
          <p:txBody>
            <a:bodyPr tIns="121920" bIns="121920" anchor="ctr" anchorCtr="1"/>
            <a:lstStyle/>
            <a:p>
              <a:pPr defTabSz="1219170" eaLnBrk="0" hangingPunct="0">
                <a:spcBef>
                  <a:spcPts val="800"/>
                </a:spcBef>
                <a:defRPr/>
              </a:pPr>
              <a:endParaRPr lang="en-US" sz="1867" dirty="0">
                <a:solidFill>
                  <a:srgbClr val="000000"/>
                </a:solidFill>
              </a:endParaRPr>
            </a:p>
            <a:p>
              <a:pPr marL="105227" indent="-105227" defTabSz="1219170">
                <a:buFont typeface="Arial" pitchFamily="34" charset="0"/>
                <a:buChar char="•"/>
                <a:defRPr/>
              </a:pPr>
              <a:r>
                <a:rPr lang="en-US" sz="1867" dirty="0">
                  <a:solidFill>
                    <a:srgbClr val="000000"/>
                  </a:solidFill>
                  <a:cs typeface="Arial" pitchFamily="34" charset="0"/>
                </a:rPr>
                <a:t> Talent Acquisition Administration</a:t>
              </a:r>
            </a:p>
            <a:p>
              <a:pPr marL="105227" indent="-105227" defTabSz="1219170">
                <a:buFont typeface="Arial" pitchFamily="34" charset="0"/>
                <a:buChar char="•"/>
                <a:defRPr/>
              </a:pPr>
              <a:r>
                <a:rPr lang="en-US" sz="1867" dirty="0">
                  <a:solidFill>
                    <a:srgbClr val="000000"/>
                  </a:solidFill>
                  <a:cs typeface="Arial" pitchFamily="34" charset="0"/>
                </a:rPr>
                <a:t> Learning &amp; Development Administration</a:t>
              </a:r>
            </a:p>
            <a:p>
              <a:pPr marL="105227" indent="-105227" defTabSz="1219170">
                <a:buFont typeface="Arial" pitchFamily="34" charset="0"/>
                <a:buChar char="•"/>
                <a:defRPr/>
              </a:pPr>
              <a:r>
                <a:rPr lang="en-US" sz="1867" dirty="0">
                  <a:solidFill>
                    <a:srgbClr val="000000"/>
                  </a:solidFill>
                  <a:cs typeface="Arial" pitchFamily="34" charset="0"/>
                </a:rPr>
                <a:t> Performance Management Administration</a:t>
              </a:r>
            </a:p>
            <a:p>
              <a:pPr defTabSz="1219170" eaLnBrk="0" hangingPunct="0">
                <a:spcBef>
                  <a:spcPts val="800"/>
                </a:spcBef>
                <a:defRPr/>
              </a:pPr>
              <a:endParaRPr lang="en-US" sz="1867" dirty="0">
                <a:solidFill>
                  <a:srgbClr val="000000"/>
                </a:solidFill>
              </a:endParaRPr>
            </a:p>
          </p:txBody>
        </p:sp>
        <p:sp>
          <p:nvSpPr>
            <p:cNvPr id="22" name="Rectangle 21"/>
            <p:cNvSpPr/>
            <p:nvPr/>
          </p:nvSpPr>
          <p:spPr bwMode="gray">
            <a:xfrm>
              <a:off x="2819400" y="3733800"/>
              <a:ext cx="1295400" cy="304868"/>
            </a:xfrm>
            <a:prstGeom prst="rect">
              <a:avLst/>
            </a:prstGeom>
            <a:solidFill>
              <a:schemeClr val="bg1"/>
            </a:solidFill>
            <a:ln w="12700" cap="rnd" algn="ctr">
              <a:solidFill>
                <a:schemeClr val="bg1"/>
              </a:solidFill>
              <a:miter lim="800000"/>
              <a:headEnd/>
              <a:tailEnd/>
            </a:ln>
          </p:spPr>
          <p:txBody>
            <a:bodyPr lIns="243840" anchor="ctr" anchorCtr="1"/>
            <a:lstStyle/>
            <a:p>
              <a:pPr algn="ctr" defTabSz="1219170" eaLnBrk="0" hangingPunct="0">
                <a:lnSpc>
                  <a:spcPct val="106000"/>
                </a:lnSpc>
                <a:defRPr/>
              </a:pPr>
              <a:r>
                <a:rPr lang="en-US" sz="1867" b="1" dirty="0">
                  <a:solidFill>
                    <a:sysClr val="windowText" lastClr="000000"/>
                  </a:solidFill>
                </a:rPr>
                <a:t>Primary Role</a:t>
              </a:r>
            </a:p>
          </p:txBody>
        </p:sp>
      </p:grpSp>
      <p:grpSp>
        <p:nvGrpSpPr>
          <p:cNvPr id="147471" name="Group 22"/>
          <p:cNvGrpSpPr>
            <a:grpSpLocks/>
          </p:cNvGrpSpPr>
          <p:nvPr/>
        </p:nvGrpSpPr>
        <p:grpSpPr bwMode="auto">
          <a:xfrm>
            <a:off x="8331994" y="3657601"/>
            <a:ext cx="2438400" cy="2899833"/>
            <a:chOff x="2590800" y="3733800"/>
            <a:chExt cx="1752600" cy="3395820"/>
          </a:xfrm>
        </p:grpSpPr>
        <p:sp>
          <p:nvSpPr>
            <p:cNvPr id="24" name="Rectangle 23"/>
            <p:cNvSpPr/>
            <p:nvPr/>
          </p:nvSpPr>
          <p:spPr bwMode="gray">
            <a:xfrm>
              <a:off x="2590800" y="3885002"/>
              <a:ext cx="1752600" cy="3244618"/>
            </a:xfrm>
            <a:prstGeom prst="rect">
              <a:avLst/>
            </a:prstGeom>
            <a:solidFill>
              <a:schemeClr val="bg1"/>
            </a:solidFill>
            <a:ln w="12700" cap="rnd" algn="ctr">
              <a:solidFill>
                <a:schemeClr val="accent1">
                  <a:lumMod val="75000"/>
                </a:schemeClr>
              </a:solidFill>
              <a:miter lim="800000"/>
              <a:headEnd/>
              <a:tailEnd/>
            </a:ln>
            <a:effectLst>
              <a:outerShdw blurRad="50800" dist="38100" dir="2700000" algn="tl" rotWithShape="0">
                <a:prstClr val="black">
                  <a:alpha val="40000"/>
                </a:prstClr>
              </a:outerShdw>
            </a:effectLst>
          </p:spPr>
          <p:txBody>
            <a:bodyPr tIns="121920" bIns="121920" anchor="ctr" anchorCtr="1"/>
            <a:lstStyle/>
            <a:p>
              <a:pPr defTabSz="1219170" eaLnBrk="0" hangingPunct="0">
                <a:spcBef>
                  <a:spcPts val="800"/>
                </a:spcBef>
                <a:defRPr/>
              </a:pPr>
              <a:endParaRPr lang="en-US" sz="1867" dirty="0">
                <a:solidFill>
                  <a:srgbClr val="000000"/>
                </a:solidFill>
              </a:endParaRPr>
            </a:p>
            <a:p>
              <a:pPr marL="105227" indent="-105227" defTabSz="1219170">
                <a:buFont typeface="Arial" pitchFamily="34" charset="0"/>
                <a:buChar char="•"/>
                <a:defRPr/>
              </a:pPr>
              <a:r>
                <a:rPr lang="en-US" sz="1867" dirty="0">
                  <a:solidFill>
                    <a:srgbClr val="000000"/>
                  </a:solidFill>
                  <a:cs typeface="Arial" pitchFamily="34" charset="0"/>
                </a:rPr>
                <a:t> Benefits Administration</a:t>
              </a:r>
            </a:p>
            <a:p>
              <a:pPr marL="105227" indent="-105227" defTabSz="1219170">
                <a:buFont typeface="Arial" pitchFamily="34" charset="0"/>
                <a:buChar char="•"/>
                <a:defRPr/>
              </a:pPr>
              <a:r>
                <a:rPr lang="en-US" sz="1867" dirty="0">
                  <a:solidFill>
                    <a:srgbClr val="000000"/>
                  </a:solidFill>
                  <a:cs typeface="Arial" pitchFamily="34" charset="0"/>
                </a:rPr>
                <a:t> Compensation  Administration</a:t>
              </a:r>
            </a:p>
            <a:p>
              <a:pPr marL="105227" indent="-105227" defTabSz="1219170">
                <a:buFont typeface="Arial" pitchFamily="34" charset="0"/>
                <a:buChar char="•"/>
                <a:defRPr/>
              </a:pPr>
              <a:r>
                <a:rPr lang="en-US" sz="1867" dirty="0">
                  <a:solidFill>
                    <a:srgbClr val="000000"/>
                  </a:solidFill>
                  <a:cs typeface="Arial" pitchFamily="34" charset="0"/>
                </a:rPr>
                <a:t> Leave Management Administration</a:t>
              </a:r>
            </a:p>
            <a:p>
              <a:pPr marL="105227" indent="-105227" defTabSz="1219170">
                <a:buFont typeface="Arial" pitchFamily="34" charset="0"/>
                <a:buChar char="•"/>
                <a:defRPr/>
              </a:pPr>
              <a:r>
                <a:rPr lang="en-US" sz="1867" dirty="0">
                  <a:solidFill>
                    <a:srgbClr val="000000"/>
                  </a:solidFill>
                  <a:cs typeface="Arial" pitchFamily="34" charset="0"/>
                </a:rPr>
                <a:t>Service Advisory Escalation Resolution</a:t>
              </a:r>
            </a:p>
            <a:p>
              <a:pPr marL="105227" indent="-105227" defTabSz="1219170">
                <a:buFont typeface="Arial" pitchFamily="34" charset="0"/>
                <a:buChar char="•"/>
                <a:defRPr/>
              </a:pPr>
              <a:endParaRPr lang="en-US" sz="1867" dirty="0">
                <a:solidFill>
                  <a:srgbClr val="000000"/>
                </a:solidFill>
                <a:cs typeface="Arial" pitchFamily="34" charset="0"/>
              </a:endParaRPr>
            </a:p>
          </p:txBody>
        </p:sp>
        <p:sp>
          <p:nvSpPr>
            <p:cNvPr id="25" name="Rectangle 24"/>
            <p:cNvSpPr/>
            <p:nvPr/>
          </p:nvSpPr>
          <p:spPr bwMode="gray">
            <a:xfrm>
              <a:off x="2819003" y="3733800"/>
              <a:ext cx="1296194" cy="304881"/>
            </a:xfrm>
            <a:prstGeom prst="rect">
              <a:avLst/>
            </a:prstGeom>
            <a:solidFill>
              <a:schemeClr val="bg1"/>
            </a:solidFill>
            <a:ln w="12700" cap="rnd" algn="ctr">
              <a:solidFill>
                <a:schemeClr val="bg1"/>
              </a:solidFill>
              <a:miter lim="800000"/>
              <a:headEnd/>
              <a:tailEnd/>
            </a:ln>
          </p:spPr>
          <p:txBody>
            <a:bodyPr lIns="243840" anchor="ctr" anchorCtr="1"/>
            <a:lstStyle/>
            <a:p>
              <a:pPr algn="ctr" defTabSz="1219170" eaLnBrk="0" hangingPunct="0">
                <a:lnSpc>
                  <a:spcPct val="106000"/>
                </a:lnSpc>
                <a:defRPr/>
              </a:pPr>
              <a:r>
                <a:rPr lang="en-US" sz="1867" b="1" dirty="0">
                  <a:solidFill>
                    <a:sysClr val="windowText" lastClr="000000"/>
                  </a:solidFill>
                </a:rPr>
                <a:t>Primary Role</a:t>
              </a:r>
            </a:p>
          </p:txBody>
        </p:sp>
      </p:grpSp>
      <p:grpSp>
        <p:nvGrpSpPr>
          <p:cNvPr id="147472" name="Group 25"/>
          <p:cNvGrpSpPr>
            <a:grpSpLocks/>
          </p:cNvGrpSpPr>
          <p:nvPr/>
        </p:nvGrpSpPr>
        <p:grpSpPr bwMode="auto">
          <a:xfrm>
            <a:off x="11176794" y="3556000"/>
            <a:ext cx="2336800" cy="3007784"/>
            <a:chOff x="2590800" y="3733800"/>
            <a:chExt cx="1752600" cy="1943100"/>
          </a:xfrm>
        </p:grpSpPr>
        <p:sp>
          <p:nvSpPr>
            <p:cNvPr id="27" name="Rectangle 26"/>
            <p:cNvSpPr/>
            <p:nvPr/>
          </p:nvSpPr>
          <p:spPr bwMode="gray">
            <a:xfrm>
              <a:off x="2590800" y="3885584"/>
              <a:ext cx="1752600" cy="1791316"/>
            </a:xfrm>
            <a:prstGeom prst="rect">
              <a:avLst/>
            </a:prstGeom>
            <a:solidFill>
              <a:schemeClr val="bg1"/>
            </a:solidFill>
            <a:ln w="12700" cap="rnd" algn="ctr">
              <a:solidFill>
                <a:schemeClr val="accent1">
                  <a:lumMod val="75000"/>
                </a:schemeClr>
              </a:solidFill>
              <a:miter lim="800000"/>
              <a:headEnd/>
              <a:tailEnd/>
            </a:ln>
            <a:effectLst>
              <a:outerShdw blurRad="50800" dist="38100" dir="2700000" algn="tl" rotWithShape="0">
                <a:prstClr val="black">
                  <a:alpha val="40000"/>
                </a:prstClr>
              </a:outerShdw>
            </a:effectLst>
          </p:spPr>
          <p:txBody>
            <a:bodyPr tIns="121920" bIns="121920" anchor="ctr" anchorCtr="1"/>
            <a:lstStyle/>
            <a:p>
              <a:pPr defTabSz="1219170" eaLnBrk="0" hangingPunct="0">
                <a:spcBef>
                  <a:spcPts val="800"/>
                </a:spcBef>
                <a:defRPr/>
              </a:pPr>
              <a:endParaRPr lang="en-US" sz="1867" dirty="0">
                <a:solidFill>
                  <a:srgbClr val="000000"/>
                </a:solidFill>
              </a:endParaRPr>
            </a:p>
            <a:p>
              <a:pPr marL="121917" indent="-121917" defTabSz="1219170" eaLnBrk="0" hangingPunct="0">
                <a:spcBef>
                  <a:spcPts val="800"/>
                </a:spcBef>
                <a:buFont typeface="Arial" pitchFamily="34" charset="0"/>
                <a:buChar char="•"/>
                <a:defRPr/>
              </a:pPr>
              <a:r>
                <a:rPr lang="en-US" sz="1867" dirty="0">
                  <a:solidFill>
                    <a:srgbClr val="000000"/>
                  </a:solidFill>
                </a:rPr>
                <a:t>Employee Record Administration</a:t>
              </a:r>
            </a:p>
            <a:p>
              <a:pPr marL="105227" indent="-105227" defTabSz="1219170">
                <a:buFont typeface="Arial" charset="0"/>
                <a:buChar char="•"/>
                <a:defRPr/>
              </a:pPr>
              <a:r>
                <a:rPr lang="en-US" sz="1867" dirty="0">
                  <a:solidFill>
                    <a:srgbClr val="000000"/>
                  </a:solidFill>
                  <a:cs typeface="Arial" pitchFamily="34" charset="0"/>
                </a:rPr>
                <a:t>Transaction Processing</a:t>
              </a:r>
            </a:p>
            <a:p>
              <a:pPr marL="105227" indent="-105227" defTabSz="1219170">
                <a:buFont typeface="Arial" charset="0"/>
                <a:buChar char="•"/>
                <a:defRPr/>
              </a:pPr>
              <a:r>
                <a:rPr lang="en-US" sz="1867" dirty="0">
                  <a:solidFill>
                    <a:srgbClr val="000000"/>
                  </a:solidFill>
                  <a:cs typeface="Arial" pitchFamily="34" charset="0"/>
                </a:rPr>
                <a:t>Vendor Management</a:t>
              </a:r>
            </a:p>
            <a:p>
              <a:pPr marL="105227" indent="-105227" defTabSz="1219170">
                <a:buFont typeface="Arial" charset="0"/>
                <a:buChar char="•"/>
                <a:defRPr/>
              </a:pPr>
              <a:r>
                <a:rPr lang="en-US" sz="1867" dirty="0">
                  <a:solidFill>
                    <a:srgbClr val="000000"/>
                  </a:solidFill>
                  <a:cs typeface="Arial" pitchFamily="34" charset="0"/>
                </a:rPr>
                <a:t>Reporting &amp; Analytics</a:t>
              </a:r>
              <a:endParaRPr lang="en-US" sz="1867" dirty="0">
                <a:solidFill>
                  <a:srgbClr val="000000"/>
                </a:solidFill>
              </a:endParaRPr>
            </a:p>
            <a:p>
              <a:pPr marL="121917" indent="-121917" defTabSz="1219170" eaLnBrk="0" hangingPunct="0">
                <a:spcBef>
                  <a:spcPts val="800"/>
                </a:spcBef>
                <a:buFont typeface="Arial" pitchFamily="34" charset="0"/>
                <a:buChar char="•"/>
                <a:defRPr/>
              </a:pPr>
              <a:endParaRPr lang="en-US" sz="1867" dirty="0">
                <a:solidFill>
                  <a:srgbClr val="000000"/>
                </a:solidFill>
              </a:endParaRPr>
            </a:p>
          </p:txBody>
        </p:sp>
        <p:sp>
          <p:nvSpPr>
            <p:cNvPr id="28" name="Rectangle 27"/>
            <p:cNvSpPr/>
            <p:nvPr/>
          </p:nvSpPr>
          <p:spPr bwMode="gray">
            <a:xfrm>
              <a:off x="2819400" y="3733800"/>
              <a:ext cx="1295400" cy="304934"/>
            </a:xfrm>
            <a:prstGeom prst="rect">
              <a:avLst/>
            </a:prstGeom>
            <a:solidFill>
              <a:schemeClr val="bg1"/>
            </a:solidFill>
            <a:ln w="12700" cap="rnd" algn="ctr">
              <a:solidFill>
                <a:schemeClr val="bg1"/>
              </a:solidFill>
              <a:miter lim="800000"/>
              <a:headEnd/>
              <a:tailEnd/>
            </a:ln>
          </p:spPr>
          <p:txBody>
            <a:bodyPr lIns="243840" anchor="ctr" anchorCtr="1"/>
            <a:lstStyle/>
            <a:p>
              <a:pPr algn="ctr" defTabSz="1219170" eaLnBrk="0" hangingPunct="0">
                <a:lnSpc>
                  <a:spcPct val="106000"/>
                </a:lnSpc>
                <a:defRPr/>
              </a:pPr>
              <a:r>
                <a:rPr lang="en-US" sz="1867" b="1" dirty="0">
                  <a:solidFill>
                    <a:sysClr val="windowText" lastClr="000000"/>
                  </a:solidFill>
                </a:rPr>
                <a:t>Primary Role</a:t>
              </a:r>
            </a:p>
          </p:txBody>
        </p:sp>
      </p:grpSp>
      <p:sp>
        <p:nvSpPr>
          <p:cNvPr id="147473" name="Line 11"/>
          <p:cNvSpPr>
            <a:spLocks noChangeShapeType="1"/>
          </p:cNvSpPr>
          <p:nvPr/>
        </p:nvSpPr>
        <p:spPr bwMode="auto">
          <a:xfrm>
            <a:off x="3759994" y="3149601"/>
            <a:ext cx="0" cy="43603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defTabSz="1219170"/>
            <a:endParaRPr lang="en-US" sz="2400" dirty="0">
              <a:solidFill>
                <a:prstClr val="black"/>
              </a:solidFill>
            </a:endParaRPr>
          </a:p>
        </p:txBody>
      </p:sp>
      <p:sp>
        <p:nvSpPr>
          <p:cNvPr id="147474" name="Line 11"/>
          <p:cNvSpPr>
            <a:spLocks noChangeShapeType="1"/>
          </p:cNvSpPr>
          <p:nvPr/>
        </p:nvSpPr>
        <p:spPr bwMode="auto">
          <a:xfrm>
            <a:off x="6706394" y="3149601"/>
            <a:ext cx="0" cy="43603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defTabSz="1219170"/>
            <a:endParaRPr lang="en-US" sz="2400" dirty="0">
              <a:solidFill>
                <a:prstClr val="black"/>
              </a:solidFill>
            </a:endParaRPr>
          </a:p>
        </p:txBody>
      </p:sp>
      <p:sp>
        <p:nvSpPr>
          <p:cNvPr id="147475" name="Line 11"/>
          <p:cNvSpPr>
            <a:spLocks noChangeShapeType="1"/>
          </p:cNvSpPr>
          <p:nvPr/>
        </p:nvSpPr>
        <p:spPr bwMode="auto">
          <a:xfrm>
            <a:off x="9551194" y="3149601"/>
            <a:ext cx="0" cy="43603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defTabSz="1219170"/>
            <a:endParaRPr lang="en-US" sz="2400" dirty="0">
              <a:solidFill>
                <a:prstClr val="black"/>
              </a:solidFill>
            </a:endParaRPr>
          </a:p>
        </p:txBody>
      </p:sp>
      <p:sp>
        <p:nvSpPr>
          <p:cNvPr id="147476" name="Line 11"/>
          <p:cNvSpPr>
            <a:spLocks noChangeShapeType="1"/>
          </p:cNvSpPr>
          <p:nvPr/>
        </p:nvSpPr>
        <p:spPr bwMode="auto">
          <a:xfrm>
            <a:off x="12395994" y="3149601"/>
            <a:ext cx="0" cy="43603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defTabSz="1219170"/>
            <a:endParaRPr lang="en-US" sz="2400" dirty="0">
              <a:solidFill>
                <a:prstClr val="black"/>
              </a:solidFill>
            </a:endParaRPr>
          </a:p>
        </p:txBody>
      </p:sp>
      <p:grpSp>
        <p:nvGrpSpPr>
          <p:cNvPr id="30" name="Group 29"/>
          <p:cNvGrpSpPr/>
          <p:nvPr/>
        </p:nvGrpSpPr>
        <p:grpSpPr>
          <a:xfrm>
            <a:off x="2032794" y="8286195"/>
            <a:ext cx="12192000" cy="868389"/>
            <a:chOff x="0" y="6214646"/>
            <a:chExt cx="9144000" cy="651292"/>
          </a:xfrm>
        </p:grpSpPr>
        <p:pic>
          <p:nvPicPr>
            <p:cNvPr id="31" name="Picture 30"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2786074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033" y="3684631"/>
            <a:ext cx="11870651"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57051" y="508816"/>
            <a:ext cx="11127316" cy="522002"/>
          </a:xfrm>
        </p:spPr>
        <p:txBody>
          <a:bodyPr/>
          <a:lstStyle/>
          <a:p>
            <a:pPr algn="ctr"/>
            <a:r>
              <a:rPr lang="en-US" sz="3200" dirty="0">
                <a:latin typeface="Calibri" panose="020F0502020204030204" pitchFamily="34" charset="0"/>
                <a:cs typeface="Calibri" panose="020F0502020204030204" pitchFamily="34" charset="0"/>
              </a:rPr>
              <a:t>Approach and Target Timeline</a:t>
            </a:r>
          </a:p>
        </p:txBody>
      </p:sp>
      <p:sp>
        <p:nvSpPr>
          <p:cNvPr id="13" name="Rectangle 12"/>
          <p:cNvSpPr/>
          <p:nvPr/>
        </p:nvSpPr>
        <p:spPr bwMode="gray">
          <a:xfrm>
            <a:off x="2456127" y="5571383"/>
            <a:ext cx="11277600" cy="2880789"/>
          </a:xfrm>
          <a:prstGeom prst="rect">
            <a:avLst/>
          </a:prstGeom>
          <a:noFill/>
          <a:ln w="12700" cap="rnd" algn="ctr">
            <a:noFill/>
            <a:miter lim="800000"/>
            <a:headEnd/>
            <a:tailEnd/>
          </a:ln>
          <a:effectLst/>
        </p:spPr>
        <p:txBody>
          <a:bodyPr wrap="square" lIns="60960" tIns="24384" rIns="60960" bIns="24384" numCol="2" rtlCol="0" anchor="ctr" anchorCtr="0">
            <a:spAutoFit/>
          </a:bodyPr>
          <a:lstStyle/>
          <a:p>
            <a:pPr marL="158747" indent="-158747" defTabSz="1219170" fontAlgn="t">
              <a:spcAft>
                <a:spcPts val="800"/>
              </a:spcAft>
              <a:buFont typeface="Arial" pitchFamily="34" charset="0"/>
              <a:buChar char="•"/>
            </a:pPr>
            <a:r>
              <a:rPr lang="en-US" sz="1600" b="1" dirty="0">
                <a:solidFill>
                  <a:srgbClr val="000000"/>
                </a:solidFill>
                <a:latin typeface="Calibri" panose="020F0502020204030204" pitchFamily="34" charset="0"/>
                <a:cs typeface="Calibri" panose="020F0502020204030204" pitchFamily="34" charset="0"/>
              </a:rPr>
              <a:t>Financial Impacts:</a:t>
            </a:r>
            <a:r>
              <a:rPr lang="en-US" sz="1600" dirty="0">
                <a:solidFill>
                  <a:srgbClr val="000000"/>
                </a:solidFill>
                <a:latin typeface="Calibri" panose="020F0502020204030204" pitchFamily="34" charset="0"/>
                <a:cs typeface="Calibri" panose="020F0502020204030204" pitchFamily="34" charset="0"/>
              </a:rPr>
              <a:t> Ability to realize early financial savings</a:t>
            </a:r>
          </a:p>
          <a:p>
            <a:pPr marL="158747" indent="-158747" defTabSz="1219170" fontAlgn="t">
              <a:spcAft>
                <a:spcPts val="800"/>
              </a:spcAft>
              <a:buFont typeface="Arial" pitchFamily="34" charset="0"/>
              <a:buChar char="•"/>
            </a:pPr>
            <a:r>
              <a:rPr lang="en-US" sz="1600" b="1" dirty="0">
                <a:solidFill>
                  <a:srgbClr val="000000"/>
                </a:solidFill>
                <a:latin typeface="Calibri" panose="020F0502020204030204" pitchFamily="34" charset="0"/>
                <a:cs typeface="Calibri" panose="020F0502020204030204" pitchFamily="34" charset="0"/>
              </a:rPr>
              <a:t>HR Lifecycle Events</a:t>
            </a:r>
            <a:r>
              <a:rPr lang="en-US" sz="1600" dirty="0">
                <a:solidFill>
                  <a:srgbClr val="000000"/>
                </a:solidFill>
                <a:latin typeface="Calibri" panose="020F0502020204030204" pitchFamily="34" charset="0"/>
                <a:cs typeface="Calibri" panose="020F0502020204030204" pitchFamily="34" charset="0"/>
              </a:rPr>
              <a:t>: Timing and impact to organization</a:t>
            </a:r>
          </a:p>
          <a:p>
            <a:pPr marL="158747" indent="-158747" defTabSz="1219170" fontAlgn="t">
              <a:spcAft>
                <a:spcPts val="800"/>
              </a:spcAft>
              <a:buFont typeface="Arial" pitchFamily="34" charset="0"/>
              <a:buChar char="•"/>
            </a:pPr>
            <a:r>
              <a:rPr lang="en-US" sz="1600" b="1" dirty="0">
                <a:solidFill>
                  <a:srgbClr val="000000"/>
                </a:solidFill>
                <a:latin typeface="Calibri" panose="020F0502020204030204" pitchFamily="34" charset="0"/>
                <a:cs typeface="Calibri" panose="020F0502020204030204" pitchFamily="34" charset="0"/>
              </a:rPr>
              <a:t>Technology dependencies</a:t>
            </a:r>
            <a:r>
              <a:rPr lang="en-US" sz="1600" dirty="0">
                <a:solidFill>
                  <a:srgbClr val="000000"/>
                </a:solidFill>
                <a:latin typeface="Calibri" panose="020F0502020204030204" pitchFamily="34" charset="0"/>
                <a:cs typeface="Calibri" panose="020F0502020204030204" pitchFamily="34" charset="0"/>
              </a:rPr>
              <a:t>: Degree of anticipated configuration changes to the current HRIS technology platforms</a:t>
            </a:r>
          </a:p>
          <a:p>
            <a:pPr marL="158747" indent="-158747" defTabSz="1219170" fontAlgn="t">
              <a:spcAft>
                <a:spcPts val="800"/>
              </a:spcAft>
              <a:buFont typeface="Arial" pitchFamily="34" charset="0"/>
              <a:buChar char="•"/>
            </a:pPr>
            <a:r>
              <a:rPr lang="en-US" sz="1600" b="1" dirty="0">
                <a:solidFill>
                  <a:srgbClr val="000000"/>
                </a:solidFill>
                <a:latin typeface="Calibri" panose="020F0502020204030204" pitchFamily="34" charset="0"/>
                <a:cs typeface="Calibri" panose="020F0502020204030204" pitchFamily="34" charset="0"/>
              </a:rPr>
              <a:t>COE Maturity</a:t>
            </a:r>
            <a:r>
              <a:rPr lang="en-US" sz="1600" dirty="0">
                <a:solidFill>
                  <a:srgbClr val="000000"/>
                </a:solidFill>
                <a:latin typeface="Calibri" panose="020F0502020204030204" pitchFamily="34" charset="0"/>
                <a:cs typeface="Calibri" panose="020F0502020204030204" pitchFamily="34" charset="0"/>
              </a:rPr>
              <a:t>: Degree of COE’s current alignment to new model</a:t>
            </a:r>
          </a:p>
          <a:p>
            <a:pPr marL="158747" indent="-158747" defTabSz="1219170" fontAlgn="t">
              <a:spcAft>
                <a:spcPts val="800"/>
              </a:spcAft>
              <a:buFont typeface="Arial" pitchFamily="34" charset="0"/>
              <a:buChar char="•"/>
            </a:pPr>
            <a:r>
              <a:rPr lang="en-US" sz="1600" b="1" dirty="0">
                <a:solidFill>
                  <a:srgbClr val="000000"/>
                </a:solidFill>
                <a:latin typeface="Calibri" panose="020F0502020204030204" pitchFamily="34" charset="0"/>
                <a:cs typeface="Calibri" panose="020F0502020204030204" pitchFamily="34" charset="0"/>
              </a:rPr>
              <a:t>Existing presence of Shared Services: </a:t>
            </a:r>
            <a:r>
              <a:rPr lang="en-US" sz="1600" dirty="0">
                <a:solidFill>
                  <a:srgbClr val="000000"/>
                </a:solidFill>
                <a:latin typeface="Calibri" panose="020F0502020204030204" pitchFamily="34" charset="0"/>
                <a:cs typeface="Calibri" panose="020F0502020204030204" pitchFamily="34" charset="0"/>
              </a:rPr>
              <a:t>Degree to which COE Shared Services Center capability is already developed  </a:t>
            </a:r>
          </a:p>
          <a:p>
            <a:pPr marL="158747" indent="-158747" defTabSz="1219170" fontAlgn="t">
              <a:spcAft>
                <a:spcPts val="800"/>
              </a:spcAft>
              <a:buFont typeface="Arial" pitchFamily="34" charset="0"/>
              <a:buChar char="•"/>
            </a:pPr>
            <a:r>
              <a:rPr lang="en-US" sz="1600" b="1" dirty="0">
                <a:solidFill>
                  <a:srgbClr val="000000"/>
                </a:solidFill>
                <a:latin typeface="Calibri" panose="020F0502020204030204" pitchFamily="34" charset="0"/>
                <a:cs typeface="Calibri" panose="020F0502020204030204" pitchFamily="34" charset="0"/>
              </a:rPr>
              <a:t>Subsequent COE Implementations</a:t>
            </a:r>
            <a:r>
              <a:rPr lang="en-US" sz="1600" dirty="0">
                <a:solidFill>
                  <a:srgbClr val="000000"/>
                </a:solidFill>
                <a:latin typeface="Calibri" panose="020F0502020204030204" pitchFamily="34" charset="0"/>
                <a:cs typeface="Calibri" panose="020F0502020204030204" pitchFamily="34" charset="0"/>
              </a:rPr>
              <a:t>: Degree to which a COE Initiative facilitates other implementations</a:t>
            </a:r>
          </a:p>
          <a:p>
            <a:pPr defTabSz="1219170" fontAlgn="t">
              <a:spcAft>
                <a:spcPts val="800"/>
              </a:spcAft>
            </a:pPr>
            <a:endParaRPr lang="en-US" sz="160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bwMode="gray">
          <a:xfrm>
            <a:off x="3306526" y="1828801"/>
            <a:ext cx="1587497" cy="690364"/>
          </a:xfrm>
          <a:prstGeom prst="rect">
            <a:avLst/>
          </a:prstGeom>
          <a:solidFill>
            <a:schemeClr val="accent2"/>
          </a:solidFill>
          <a:ln w="12700" cap="rnd" algn="ctr">
            <a:solidFill>
              <a:schemeClr val="accent2"/>
            </a:solidFill>
            <a:miter lim="800000"/>
            <a:headEnd/>
            <a:tailEnd/>
          </a:ln>
        </p:spPr>
        <p:txBody>
          <a:bodyPr lIns="0" tIns="0" rIns="0" bIns="0" rtlCol="0" anchor="ctr" anchorCtr="1"/>
          <a:lstStyle/>
          <a:p>
            <a:pPr defTabSz="1219170" eaLnBrk="0" hangingPunct="0">
              <a:lnSpc>
                <a:spcPct val="106000"/>
              </a:lnSpc>
            </a:pPr>
            <a:r>
              <a:rPr lang="en-US" sz="1333" b="1" dirty="0">
                <a:solidFill>
                  <a:srgbClr val="FFFFFF"/>
                </a:solidFill>
              </a:rPr>
              <a:t>Initiative I</a:t>
            </a:r>
          </a:p>
          <a:p>
            <a:pPr defTabSz="1219170" eaLnBrk="0" hangingPunct="0">
              <a:lnSpc>
                <a:spcPct val="106000"/>
              </a:lnSpc>
            </a:pPr>
            <a:r>
              <a:rPr lang="en-US" sz="1333" dirty="0">
                <a:solidFill>
                  <a:srgbClr val="FFFFFF"/>
                </a:solidFill>
              </a:rPr>
              <a:t>TA, Tier II, S&amp;P</a:t>
            </a:r>
          </a:p>
          <a:p>
            <a:pPr defTabSz="1219170" eaLnBrk="0" hangingPunct="0">
              <a:lnSpc>
                <a:spcPct val="106000"/>
              </a:lnSpc>
            </a:pPr>
            <a:r>
              <a:rPr lang="en-US" sz="1333" b="1" dirty="0">
                <a:solidFill>
                  <a:srgbClr val="FFFFFF"/>
                </a:solidFill>
              </a:rPr>
              <a:t>Go-Live 8/31/12</a:t>
            </a:r>
          </a:p>
        </p:txBody>
      </p:sp>
      <p:sp>
        <p:nvSpPr>
          <p:cNvPr id="21" name="Rectangle 20"/>
          <p:cNvSpPr/>
          <p:nvPr/>
        </p:nvSpPr>
        <p:spPr bwMode="gray">
          <a:xfrm>
            <a:off x="5097005" y="2735804"/>
            <a:ext cx="1998133" cy="889641"/>
          </a:xfrm>
          <a:prstGeom prst="rect">
            <a:avLst/>
          </a:prstGeom>
          <a:solidFill>
            <a:schemeClr val="tx2"/>
          </a:solidFill>
          <a:ln w="12700" cap="rnd" algn="ctr">
            <a:solidFill>
              <a:schemeClr val="tx2"/>
            </a:solidFill>
            <a:miter lim="800000"/>
            <a:headEnd/>
            <a:tailEnd/>
          </a:ln>
        </p:spPr>
        <p:txBody>
          <a:bodyPr lIns="0" tIns="0" rIns="0" bIns="0" rtlCol="0" anchor="ctr" anchorCtr="1"/>
          <a:lstStyle/>
          <a:p>
            <a:pPr defTabSz="1219170" fontAlgn="ctr"/>
            <a:r>
              <a:rPr lang="en-US" sz="1333" b="1" dirty="0">
                <a:solidFill>
                  <a:srgbClr val="FFFFFF"/>
                </a:solidFill>
              </a:rPr>
              <a:t>Initiative II</a:t>
            </a:r>
          </a:p>
          <a:p>
            <a:pPr defTabSz="1219170" fontAlgn="ctr"/>
            <a:r>
              <a:rPr lang="en-US" sz="1333" dirty="0">
                <a:solidFill>
                  <a:srgbClr val="FFFFFF"/>
                </a:solidFill>
              </a:rPr>
              <a:t>Policies, H&amp;WB, Tier I, Tier II, HR Tech, HR Ops  </a:t>
            </a:r>
            <a:r>
              <a:rPr lang="en-US" sz="1333" b="1" dirty="0">
                <a:solidFill>
                  <a:srgbClr val="FFFFFF"/>
                </a:solidFill>
              </a:rPr>
              <a:t>Go-Live 2/28/13</a:t>
            </a:r>
          </a:p>
        </p:txBody>
      </p:sp>
      <p:sp>
        <p:nvSpPr>
          <p:cNvPr id="24" name="Rectangle 23"/>
          <p:cNvSpPr/>
          <p:nvPr/>
        </p:nvSpPr>
        <p:spPr bwMode="gray">
          <a:xfrm>
            <a:off x="8175358" y="2743201"/>
            <a:ext cx="1642536" cy="690364"/>
          </a:xfrm>
          <a:prstGeom prst="rect">
            <a:avLst/>
          </a:prstGeom>
          <a:solidFill>
            <a:srgbClr val="002060"/>
          </a:solidFill>
          <a:ln w="12700" cap="rnd" algn="ctr">
            <a:solidFill>
              <a:srgbClr val="002060"/>
            </a:solidFill>
            <a:miter lim="800000"/>
            <a:headEnd/>
            <a:tailEnd/>
          </a:ln>
        </p:spPr>
        <p:txBody>
          <a:bodyPr lIns="0" tIns="0" rIns="0" bIns="0" rtlCol="0" anchor="ctr" anchorCtr="1"/>
          <a:lstStyle/>
          <a:p>
            <a:pPr defTabSz="1219170" fontAlgn="ctr"/>
            <a:r>
              <a:rPr lang="en-US" sz="1333" b="1" dirty="0">
                <a:solidFill>
                  <a:srgbClr val="FFFFFF"/>
                </a:solidFill>
              </a:rPr>
              <a:t>Initiative IV</a:t>
            </a:r>
          </a:p>
          <a:p>
            <a:pPr defTabSz="1219170" fontAlgn="ctr"/>
            <a:r>
              <a:rPr lang="en-US" sz="1333" dirty="0">
                <a:solidFill>
                  <a:srgbClr val="FFFFFF"/>
                </a:solidFill>
              </a:rPr>
              <a:t>SHR</a:t>
            </a:r>
          </a:p>
          <a:p>
            <a:pPr defTabSz="1219170" fontAlgn="ctr"/>
            <a:r>
              <a:rPr lang="en-US" sz="1333" b="1" dirty="0">
                <a:solidFill>
                  <a:srgbClr val="FFFFFF"/>
                </a:solidFill>
              </a:rPr>
              <a:t>Go-Live 10/31/13</a:t>
            </a:r>
          </a:p>
        </p:txBody>
      </p:sp>
      <p:sp>
        <p:nvSpPr>
          <p:cNvPr id="25" name="Rectangle 24"/>
          <p:cNvSpPr/>
          <p:nvPr/>
        </p:nvSpPr>
        <p:spPr bwMode="gray">
          <a:xfrm>
            <a:off x="6016364" y="1828801"/>
            <a:ext cx="1650999" cy="690364"/>
          </a:xfrm>
          <a:prstGeom prst="rect">
            <a:avLst/>
          </a:prstGeom>
          <a:solidFill>
            <a:schemeClr val="tx2"/>
          </a:solidFill>
          <a:ln w="12700" cap="rnd" algn="ctr">
            <a:solidFill>
              <a:schemeClr val="tx2"/>
            </a:solidFill>
            <a:miter lim="800000"/>
            <a:headEnd/>
            <a:tailEnd/>
          </a:ln>
        </p:spPr>
        <p:txBody>
          <a:bodyPr lIns="0" tIns="0" rIns="0" bIns="0" rtlCol="0" anchor="ctr" anchorCtr="1"/>
          <a:lstStyle/>
          <a:p>
            <a:pPr defTabSz="1219170" fontAlgn="ctr"/>
            <a:r>
              <a:rPr lang="en-US" sz="1333" b="1" dirty="0">
                <a:solidFill>
                  <a:srgbClr val="FFFFFF"/>
                </a:solidFill>
              </a:rPr>
              <a:t>Initiative III</a:t>
            </a:r>
          </a:p>
          <a:p>
            <a:pPr defTabSz="1219170" fontAlgn="ctr"/>
            <a:r>
              <a:rPr lang="en-US" sz="1333" dirty="0">
                <a:solidFill>
                  <a:srgbClr val="FFFFFF"/>
                </a:solidFill>
              </a:rPr>
              <a:t>TR, Tier II </a:t>
            </a:r>
          </a:p>
          <a:p>
            <a:pPr defTabSz="1219170" fontAlgn="ctr"/>
            <a:r>
              <a:rPr lang="en-US" sz="1333" b="1" dirty="0">
                <a:solidFill>
                  <a:srgbClr val="FFFFFF"/>
                </a:solidFill>
              </a:rPr>
              <a:t>Go-Live 4/30/13</a:t>
            </a:r>
          </a:p>
        </p:txBody>
      </p:sp>
      <p:sp>
        <p:nvSpPr>
          <p:cNvPr id="27" name="Rectangle 26"/>
          <p:cNvSpPr/>
          <p:nvPr/>
        </p:nvSpPr>
        <p:spPr bwMode="gray">
          <a:xfrm>
            <a:off x="10042262" y="1810602"/>
            <a:ext cx="1557865" cy="690364"/>
          </a:xfrm>
          <a:prstGeom prst="rect">
            <a:avLst/>
          </a:prstGeom>
          <a:solidFill>
            <a:srgbClr val="002060"/>
          </a:solidFill>
          <a:ln w="12700" cap="rnd" algn="ctr">
            <a:solidFill>
              <a:srgbClr val="002060"/>
            </a:solidFill>
            <a:miter lim="800000"/>
            <a:headEnd/>
            <a:tailEnd/>
          </a:ln>
        </p:spPr>
        <p:txBody>
          <a:bodyPr lIns="0" tIns="0" rIns="0" bIns="0" rtlCol="0" anchor="ctr" anchorCtr="1"/>
          <a:lstStyle/>
          <a:p>
            <a:pPr defTabSz="1219170" fontAlgn="ctr"/>
            <a:r>
              <a:rPr lang="en-US" sz="1333" b="1" dirty="0">
                <a:solidFill>
                  <a:srgbClr val="FFFFFF"/>
                </a:solidFill>
              </a:rPr>
              <a:t>Initiative V</a:t>
            </a:r>
          </a:p>
          <a:p>
            <a:pPr defTabSz="1219170" fontAlgn="ctr"/>
            <a:r>
              <a:rPr lang="en-US" sz="1333" dirty="0">
                <a:solidFill>
                  <a:srgbClr val="FFFFFF"/>
                </a:solidFill>
              </a:rPr>
              <a:t>TM, Tier II</a:t>
            </a:r>
          </a:p>
          <a:p>
            <a:pPr defTabSz="1219170" fontAlgn="ctr"/>
            <a:r>
              <a:rPr lang="en-US" sz="1333" b="1" dirty="0">
                <a:solidFill>
                  <a:srgbClr val="FFFFFF"/>
                </a:solidFill>
              </a:rPr>
              <a:t>Go-Live 3/31/14</a:t>
            </a:r>
          </a:p>
        </p:txBody>
      </p:sp>
      <p:cxnSp>
        <p:nvCxnSpPr>
          <p:cNvPr id="11" name="Straight Connector 10"/>
          <p:cNvCxnSpPr>
            <a:stCxn id="6" idx="3"/>
            <a:endCxn id="7" idx="4"/>
          </p:cNvCxnSpPr>
          <p:nvPr/>
        </p:nvCxnSpPr>
        <p:spPr bwMode="auto">
          <a:xfrm flipH="1">
            <a:off x="4856430" y="2173983"/>
            <a:ext cx="37593" cy="2015589"/>
          </a:xfrm>
          <a:prstGeom prst="line">
            <a:avLst/>
          </a:prstGeom>
          <a:solidFill>
            <a:schemeClr val="accent2"/>
          </a:solidFill>
          <a:ln w="12700" cap="flat" cmpd="sng" algn="ctr">
            <a:solidFill>
              <a:schemeClr val="accent2"/>
            </a:solidFill>
            <a:prstDash val="solid"/>
            <a:round/>
            <a:headEnd type="none" w="med" len="med"/>
            <a:tailEnd type="none" w="med" len="med"/>
          </a:ln>
          <a:effectLst/>
        </p:spPr>
      </p:cxnSp>
      <p:sp>
        <p:nvSpPr>
          <p:cNvPr id="7" name="Flowchart: Connector 6"/>
          <p:cNvSpPr/>
          <p:nvPr/>
        </p:nvSpPr>
        <p:spPr bwMode="gray">
          <a:xfrm>
            <a:off x="4699796" y="3884772"/>
            <a:ext cx="313265" cy="304800"/>
          </a:xfrm>
          <a:prstGeom prst="flowChartConnector">
            <a:avLst/>
          </a:prstGeom>
          <a:solidFill>
            <a:schemeClr val="accent2"/>
          </a:solidFill>
          <a:ln w="12700" cap="rnd" algn="ctr">
            <a:solidFill>
              <a:srgbClr val="002060"/>
            </a:solidFill>
            <a:miter lim="800000"/>
            <a:headEnd/>
            <a:tailEnd/>
          </a:ln>
          <a:effectLst>
            <a:outerShdw blurRad="50800" dist="38100" dir="2700000" algn="tl" rotWithShape="0">
              <a:prstClr val="black">
                <a:alpha val="40000"/>
              </a:prstClr>
            </a:outerShdw>
          </a:effectLst>
        </p:spPr>
        <p:txBody>
          <a:bodyPr lIns="243840" rtlCol="0" anchor="ctr" anchorCtr="1"/>
          <a:lstStyle/>
          <a:p>
            <a:pPr algn="ctr" defTabSz="1219170" eaLnBrk="0" hangingPunct="0">
              <a:lnSpc>
                <a:spcPct val="106000"/>
              </a:lnSpc>
            </a:pPr>
            <a:endParaRPr lang="en-US" sz="2400" b="1" dirty="0">
              <a:solidFill>
                <a:srgbClr val="FFFFFF"/>
              </a:solidFill>
            </a:endParaRPr>
          </a:p>
        </p:txBody>
      </p:sp>
      <p:cxnSp>
        <p:nvCxnSpPr>
          <p:cNvPr id="28" name="Straight Connector 27"/>
          <p:cNvCxnSpPr/>
          <p:nvPr/>
        </p:nvCxnSpPr>
        <p:spPr bwMode="auto">
          <a:xfrm>
            <a:off x="6994262" y="3499157"/>
            <a:ext cx="4232" cy="781400"/>
          </a:xfrm>
          <a:prstGeom prst="line">
            <a:avLst/>
          </a:prstGeom>
          <a:solidFill>
            <a:schemeClr val="accent2"/>
          </a:solidFill>
          <a:ln w="12700" cap="flat" cmpd="sng" algn="ctr">
            <a:solidFill>
              <a:schemeClr val="tx2"/>
            </a:solidFill>
            <a:prstDash val="solid"/>
            <a:round/>
            <a:headEnd type="none" w="med" len="med"/>
            <a:tailEnd type="none" w="med" len="med"/>
          </a:ln>
          <a:effectLst/>
        </p:spPr>
      </p:cxnSp>
      <p:cxnSp>
        <p:nvCxnSpPr>
          <p:cNvPr id="30" name="Straight Connector 29"/>
          <p:cNvCxnSpPr>
            <a:stCxn id="25" idx="3"/>
            <a:endCxn id="35" idx="4"/>
          </p:cNvCxnSpPr>
          <p:nvPr/>
        </p:nvCxnSpPr>
        <p:spPr bwMode="auto">
          <a:xfrm>
            <a:off x="7667363" y="2173983"/>
            <a:ext cx="11689" cy="2002463"/>
          </a:xfrm>
          <a:prstGeom prst="line">
            <a:avLst/>
          </a:prstGeom>
          <a:solidFill>
            <a:schemeClr val="accent2"/>
          </a:solidFill>
          <a:ln w="12700" cap="flat" cmpd="sng" algn="ctr">
            <a:solidFill>
              <a:schemeClr val="tx2"/>
            </a:solidFill>
            <a:prstDash val="solid"/>
            <a:round/>
            <a:headEnd type="none" w="med" len="med"/>
            <a:tailEnd type="none" w="med" len="med"/>
          </a:ln>
          <a:effectLst/>
        </p:spPr>
      </p:cxnSp>
      <p:cxnSp>
        <p:nvCxnSpPr>
          <p:cNvPr id="2051" name="Straight Connector 2050"/>
          <p:cNvCxnSpPr>
            <a:stCxn id="27" idx="3"/>
            <a:endCxn id="37" idx="4"/>
          </p:cNvCxnSpPr>
          <p:nvPr/>
        </p:nvCxnSpPr>
        <p:spPr bwMode="auto">
          <a:xfrm flipH="1">
            <a:off x="11587424" y="2155784"/>
            <a:ext cx="12703" cy="2006707"/>
          </a:xfrm>
          <a:prstGeom prst="line">
            <a:avLst/>
          </a:prstGeom>
          <a:solidFill>
            <a:schemeClr val="accent2"/>
          </a:solidFill>
          <a:ln w="12700" cap="flat" cmpd="sng" algn="ctr">
            <a:solidFill>
              <a:srgbClr val="002060"/>
            </a:solidFill>
            <a:prstDash val="solid"/>
            <a:round/>
            <a:headEnd type="none" w="med" len="med"/>
            <a:tailEnd type="none" w="med" len="med"/>
          </a:ln>
          <a:effectLst/>
        </p:spPr>
      </p:cxnSp>
      <p:sp>
        <p:nvSpPr>
          <p:cNvPr id="34" name="Flowchart: Connector 33"/>
          <p:cNvSpPr/>
          <p:nvPr/>
        </p:nvSpPr>
        <p:spPr bwMode="gray">
          <a:xfrm>
            <a:off x="6868086" y="3857691"/>
            <a:ext cx="313265" cy="304800"/>
          </a:xfrm>
          <a:prstGeom prst="flowChartConnector">
            <a:avLst/>
          </a:prstGeom>
          <a:solidFill>
            <a:schemeClr val="tx2"/>
          </a:solidFill>
          <a:ln w="12700" cap="rnd" algn="ctr">
            <a:solidFill>
              <a:srgbClr val="002060"/>
            </a:solidFill>
            <a:miter lim="800000"/>
            <a:headEnd/>
            <a:tailEnd/>
          </a:ln>
          <a:effectLst>
            <a:outerShdw blurRad="50800" dist="38100" dir="2700000" algn="tl" rotWithShape="0">
              <a:prstClr val="black">
                <a:alpha val="40000"/>
              </a:prstClr>
            </a:outerShdw>
          </a:effectLst>
        </p:spPr>
        <p:txBody>
          <a:bodyPr lIns="243840" rtlCol="0" anchor="ctr" anchorCtr="1"/>
          <a:lstStyle/>
          <a:p>
            <a:pPr algn="ctr" defTabSz="1219170" eaLnBrk="0" hangingPunct="0">
              <a:lnSpc>
                <a:spcPct val="106000"/>
              </a:lnSpc>
            </a:pPr>
            <a:endParaRPr lang="en-US" sz="2400" b="1" dirty="0">
              <a:solidFill>
                <a:srgbClr val="FFFFFF"/>
              </a:solidFill>
            </a:endParaRPr>
          </a:p>
        </p:txBody>
      </p:sp>
      <p:sp>
        <p:nvSpPr>
          <p:cNvPr id="35" name="Flowchart: Connector 34"/>
          <p:cNvSpPr/>
          <p:nvPr/>
        </p:nvSpPr>
        <p:spPr bwMode="gray">
          <a:xfrm>
            <a:off x="7522419" y="3871645"/>
            <a:ext cx="313265" cy="304800"/>
          </a:xfrm>
          <a:prstGeom prst="flowChartConnector">
            <a:avLst/>
          </a:prstGeom>
          <a:solidFill>
            <a:schemeClr val="tx2"/>
          </a:solidFill>
          <a:ln w="12700" cap="rnd" algn="ctr">
            <a:solidFill>
              <a:srgbClr val="002060"/>
            </a:solidFill>
            <a:miter lim="800000"/>
            <a:headEnd/>
            <a:tailEnd/>
          </a:ln>
          <a:effectLst>
            <a:outerShdw blurRad="50800" dist="38100" dir="2700000" algn="tl" rotWithShape="0">
              <a:prstClr val="black">
                <a:alpha val="40000"/>
              </a:prstClr>
            </a:outerShdw>
          </a:effectLst>
        </p:spPr>
        <p:txBody>
          <a:bodyPr lIns="243840" rtlCol="0" anchor="ctr" anchorCtr="1"/>
          <a:lstStyle/>
          <a:p>
            <a:pPr algn="ctr" defTabSz="1219170" eaLnBrk="0" hangingPunct="0">
              <a:lnSpc>
                <a:spcPct val="106000"/>
              </a:lnSpc>
            </a:pPr>
            <a:endParaRPr lang="en-US" sz="2400" b="1" dirty="0">
              <a:solidFill>
                <a:srgbClr val="FFFFFF"/>
              </a:solidFill>
            </a:endParaRPr>
          </a:p>
        </p:txBody>
      </p:sp>
      <p:sp>
        <p:nvSpPr>
          <p:cNvPr id="37" name="Flowchart: Connector 36"/>
          <p:cNvSpPr/>
          <p:nvPr/>
        </p:nvSpPr>
        <p:spPr bwMode="gray">
          <a:xfrm>
            <a:off x="11430791" y="3857691"/>
            <a:ext cx="313265" cy="304800"/>
          </a:xfrm>
          <a:prstGeom prst="flowChartConnector">
            <a:avLst/>
          </a:prstGeom>
          <a:solidFill>
            <a:srgbClr val="002060"/>
          </a:solidFill>
          <a:ln w="12700" cap="rnd" algn="ctr">
            <a:solidFill>
              <a:schemeClr val="accent2"/>
            </a:solidFill>
            <a:miter lim="800000"/>
            <a:headEnd/>
            <a:tailEnd/>
          </a:ln>
          <a:effectLst>
            <a:outerShdw blurRad="50800" dist="38100" dir="2700000" algn="tl" rotWithShape="0">
              <a:prstClr val="black">
                <a:alpha val="40000"/>
              </a:prstClr>
            </a:outerShdw>
          </a:effectLst>
        </p:spPr>
        <p:txBody>
          <a:bodyPr lIns="243840" rtlCol="0" anchor="ctr" anchorCtr="1"/>
          <a:lstStyle/>
          <a:p>
            <a:pPr algn="ctr" defTabSz="1219170" eaLnBrk="0" hangingPunct="0">
              <a:lnSpc>
                <a:spcPct val="106000"/>
              </a:lnSpc>
            </a:pPr>
            <a:endParaRPr lang="en-US" sz="2400" b="1" dirty="0">
              <a:solidFill>
                <a:srgbClr val="FFFFFF"/>
              </a:solidFill>
            </a:endParaRPr>
          </a:p>
        </p:txBody>
      </p:sp>
      <p:cxnSp>
        <p:nvCxnSpPr>
          <p:cNvPr id="2048" name="Straight Connector 2047"/>
          <p:cNvCxnSpPr>
            <a:stCxn id="24" idx="3"/>
            <a:endCxn id="36" idx="4"/>
          </p:cNvCxnSpPr>
          <p:nvPr/>
        </p:nvCxnSpPr>
        <p:spPr bwMode="auto">
          <a:xfrm flipH="1">
            <a:off x="9817894" y="3088383"/>
            <a:ext cx="1" cy="1074123"/>
          </a:xfrm>
          <a:prstGeom prst="line">
            <a:avLst/>
          </a:prstGeom>
          <a:solidFill>
            <a:schemeClr val="accent2"/>
          </a:solidFill>
          <a:ln w="12700" cap="flat" cmpd="sng" algn="ctr">
            <a:solidFill>
              <a:srgbClr val="002060"/>
            </a:solidFill>
            <a:prstDash val="solid"/>
            <a:round/>
            <a:headEnd type="none" w="med" len="med"/>
            <a:tailEnd type="none" w="med" len="med"/>
          </a:ln>
          <a:effectLst/>
        </p:spPr>
      </p:cxnSp>
      <p:sp>
        <p:nvSpPr>
          <p:cNvPr id="36" name="Flowchart: Connector 35"/>
          <p:cNvSpPr/>
          <p:nvPr/>
        </p:nvSpPr>
        <p:spPr bwMode="gray">
          <a:xfrm>
            <a:off x="9661260" y="3857705"/>
            <a:ext cx="313265" cy="304800"/>
          </a:xfrm>
          <a:prstGeom prst="flowChartConnector">
            <a:avLst/>
          </a:prstGeom>
          <a:solidFill>
            <a:srgbClr val="002060"/>
          </a:solidFill>
          <a:ln w="12700" cap="rnd" algn="ctr">
            <a:solidFill>
              <a:schemeClr val="accent2"/>
            </a:solidFill>
            <a:miter lim="800000"/>
            <a:headEnd/>
            <a:tailEnd/>
          </a:ln>
          <a:effectLst>
            <a:outerShdw blurRad="50800" dist="38100" dir="2700000" algn="tl" rotWithShape="0">
              <a:prstClr val="black">
                <a:alpha val="40000"/>
              </a:prstClr>
            </a:outerShdw>
          </a:effectLst>
        </p:spPr>
        <p:txBody>
          <a:bodyPr lIns="243840" rtlCol="0" anchor="ctr" anchorCtr="1"/>
          <a:lstStyle/>
          <a:p>
            <a:pPr algn="ctr" defTabSz="1219170" eaLnBrk="0" hangingPunct="0">
              <a:lnSpc>
                <a:spcPct val="106000"/>
              </a:lnSpc>
            </a:pPr>
            <a:endParaRPr lang="en-US" sz="2400" b="1" dirty="0">
              <a:solidFill>
                <a:srgbClr val="FFFFFF"/>
              </a:solidFill>
            </a:endParaRPr>
          </a:p>
        </p:txBody>
      </p:sp>
      <p:sp>
        <p:nvSpPr>
          <p:cNvPr id="62" name="Rectangle 61"/>
          <p:cNvSpPr/>
          <p:nvPr/>
        </p:nvSpPr>
        <p:spPr bwMode="gray">
          <a:xfrm>
            <a:off x="13005594" y="5918365"/>
            <a:ext cx="914400" cy="343377"/>
          </a:xfrm>
          <a:prstGeom prst="rect">
            <a:avLst/>
          </a:prstGeom>
          <a:solidFill>
            <a:schemeClr val="bg1"/>
          </a:solidFill>
          <a:ln w="12700" cap="rnd" algn="ctr">
            <a:noFill/>
            <a:miter lim="800000"/>
            <a:headEnd/>
            <a:tailEnd/>
          </a:ln>
        </p:spPr>
        <p:txBody>
          <a:bodyPr lIns="243840" rtlCol="0" anchor="ctr" anchorCtr="1"/>
          <a:lstStyle/>
          <a:p>
            <a:pPr algn="ctr" defTabSz="1219170" eaLnBrk="0" hangingPunct="0">
              <a:lnSpc>
                <a:spcPct val="106000"/>
              </a:lnSpc>
            </a:pPr>
            <a:endParaRPr lang="en-US" sz="2400" b="1" dirty="0">
              <a:solidFill>
                <a:srgbClr val="FFFFFF"/>
              </a:solidFill>
            </a:endParaRPr>
          </a:p>
        </p:txBody>
      </p:sp>
      <p:sp>
        <p:nvSpPr>
          <p:cNvPr id="3" name="Rectangle 2"/>
          <p:cNvSpPr/>
          <p:nvPr/>
        </p:nvSpPr>
        <p:spPr>
          <a:xfrm>
            <a:off x="2235271" y="5193300"/>
            <a:ext cx="3860800" cy="336567"/>
          </a:xfrm>
          <a:prstGeom prst="rect">
            <a:avLst/>
          </a:prstGeom>
          <a:solidFill>
            <a:schemeClr val="bg1"/>
          </a:solidFill>
        </p:spPr>
        <p:txBody>
          <a:bodyPr wrap="square" lIns="24384" tIns="24384" rIns="24384" bIns="24384">
            <a:spAutoFit/>
          </a:bodyPr>
          <a:lstStyle/>
          <a:p>
            <a:pPr marL="158747" indent="-158747" algn="ctr" defTabSz="1219170" fontAlgn="t">
              <a:spcAft>
                <a:spcPts val="800"/>
              </a:spcAft>
            </a:pPr>
            <a:r>
              <a:rPr lang="en-US" sz="1867" b="1" dirty="0">
                <a:solidFill>
                  <a:srgbClr val="000000"/>
                </a:solidFill>
                <a:latin typeface="Calibri" panose="020F0502020204030204" pitchFamily="34" charset="0"/>
                <a:cs typeface="Calibri" panose="020F0502020204030204" pitchFamily="34" charset="0"/>
              </a:rPr>
              <a:t>Sequencing and Prioritization Criteria</a:t>
            </a:r>
          </a:p>
        </p:txBody>
      </p:sp>
      <p:cxnSp>
        <p:nvCxnSpPr>
          <p:cNvPr id="63" name="Straight Connector 62"/>
          <p:cNvCxnSpPr/>
          <p:nvPr/>
        </p:nvCxnSpPr>
        <p:spPr bwMode="auto">
          <a:xfrm>
            <a:off x="2602968" y="1585488"/>
            <a:ext cx="11243733" cy="0"/>
          </a:xfrm>
          <a:prstGeom prst="line">
            <a:avLst/>
          </a:prstGeom>
          <a:solidFill>
            <a:schemeClr val="accent2"/>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4" name="Rectangle 63"/>
          <p:cNvSpPr/>
          <p:nvPr/>
        </p:nvSpPr>
        <p:spPr>
          <a:xfrm>
            <a:off x="7219829" y="1320801"/>
            <a:ext cx="2336800" cy="264688"/>
          </a:xfrm>
          <a:prstGeom prst="rect">
            <a:avLst/>
          </a:prstGeom>
          <a:solidFill>
            <a:schemeClr val="bg1"/>
          </a:solidFill>
        </p:spPr>
        <p:txBody>
          <a:bodyPr wrap="square" lIns="24384" tIns="24384" rIns="24384" bIns="24384">
            <a:spAutoFit/>
          </a:bodyPr>
          <a:lstStyle/>
          <a:p>
            <a:pPr marL="158747" indent="-158747" algn="ctr" defTabSz="1219170" fontAlgn="t">
              <a:spcAft>
                <a:spcPts val="800"/>
              </a:spcAft>
            </a:pPr>
            <a:r>
              <a:rPr lang="en-US" sz="1400" b="1" dirty="0">
                <a:solidFill>
                  <a:srgbClr val="000000"/>
                </a:solidFill>
              </a:rPr>
              <a:t>Initiative Timeline</a:t>
            </a:r>
          </a:p>
        </p:txBody>
      </p:sp>
      <p:graphicFrame>
        <p:nvGraphicFramePr>
          <p:cNvPr id="2064" name="Table 2063"/>
          <p:cNvGraphicFramePr>
            <a:graphicFrameLocks noGrp="1"/>
          </p:cNvGraphicFramePr>
          <p:nvPr>
            <p:extLst/>
          </p:nvPr>
        </p:nvGraphicFramePr>
        <p:xfrm>
          <a:off x="6321158" y="5288485"/>
          <a:ext cx="3708400" cy="304800"/>
        </p:xfrm>
        <a:graphic>
          <a:graphicData uri="http://schemas.openxmlformats.org/drawingml/2006/table">
            <a:tbl>
              <a:tblPr>
                <a:tableStyleId>{5C22544A-7EE6-4342-B048-85BDC9FD1C3A}</a:tableStyleId>
              </a:tblPr>
              <a:tblGrid>
                <a:gridCol w="355600"/>
                <a:gridCol w="914400"/>
                <a:gridCol w="304800"/>
                <a:gridCol w="914400"/>
                <a:gridCol w="304800"/>
                <a:gridCol w="914400"/>
              </a:tblGrid>
              <a:tr h="304800">
                <a:tc>
                  <a:txBody>
                    <a:bodyPr/>
                    <a:lstStyle/>
                    <a:p>
                      <a:endParaRPr lang="en-US" sz="900" dirty="0"/>
                    </a:p>
                  </a:txBody>
                  <a:tcPr marL="121920" marR="121920" marT="60960" marB="60960">
                    <a:solidFill>
                      <a:schemeClr val="accent2"/>
                    </a:solidFill>
                  </a:tcPr>
                </a:tc>
                <a:tc>
                  <a:txBody>
                    <a:bodyPr/>
                    <a:lstStyle/>
                    <a:p>
                      <a:r>
                        <a:rPr lang="en-US" sz="1100" dirty="0" smtClean="0"/>
                        <a:t>FYE 2012</a:t>
                      </a:r>
                      <a:endParaRPr lang="en-US" sz="1100" dirty="0"/>
                    </a:p>
                  </a:txBody>
                  <a:tcPr marL="121920" marR="121920" marT="60960" marB="60960" anchor="ctr">
                    <a:lnR w="57150" cap="flat" cmpd="sng" algn="ctr">
                      <a:solidFill>
                        <a:schemeClr val="bg1"/>
                      </a:solidFill>
                      <a:prstDash val="solid"/>
                      <a:round/>
                      <a:headEnd type="none" w="med" len="med"/>
                      <a:tailEnd type="none" w="med" len="med"/>
                    </a:lnR>
                  </a:tcPr>
                </a:tc>
                <a:tc>
                  <a:txBody>
                    <a:bodyPr/>
                    <a:lstStyle/>
                    <a:p>
                      <a:endParaRPr lang="en-US" sz="1100" dirty="0"/>
                    </a:p>
                  </a:txBody>
                  <a:tcPr marL="121920" marR="121920" marT="60960" marB="60960" anchor="ctr">
                    <a:lnL w="57150" cap="flat" cmpd="sng" algn="ctr">
                      <a:solidFill>
                        <a:schemeClr val="bg1"/>
                      </a:solidFill>
                      <a:prstDash val="solid"/>
                      <a:round/>
                      <a:headEnd type="none" w="med" len="med"/>
                      <a:tailEnd type="none" w="med" len="med"/>
                    </a:lnL>
                    <a:solidFill>
                      <a:schemeClr val="tx2"/>
                    </a:solidFill>
                  </a:tcPr>
                </a:tc>
                <a:tc>
                  <a:txBody>
                    <a:bodyPr/>
                    <a:lstStyle/>
                    <a:p>
                      <a:r>
                        <a:rPr lang="en-US" sz="1100" dirty="0" smtClean="0"/>
                        <a:t>FYE 2013</a:t>
                      </a:r>
                      <a:endParaRPr lang="en-US" sz="1100" dirty="0"/>
                    </a:p>
                  </a:txBody>
                  <a:tcPr marL="121920" marR="121920" marT="60960" marB="60960" anchor="ctr">
                    <a:lnR w="57150" cap="flat" cmpd="sng" algn="ctr">
                      <a:solidFill>
                        <a:schemeClr val="bg1"/>
                      </a:solidFill>
                      <a:prstDash val="solid"/>
                      <a:round/>
                      <a:headEnd type="none" w="med" len="med"/>
                      <a:tailEnd type="none" w="med" len="med"/>
                    </a:lnR>
                  </a:tcPr>
                </a:tc>
                <a:tc>
                  <a:txBody>
                    <a:bodyPr/>
                    <a:lstStyle/>
                    <a:p>
                      <a:endParaRPr lang="en-US" sz="1100" dirty="0"/>
                    </a:p>
                  </a:txBody>
                  <a:tcPr marL="121920" marR="121920" marT="60960" marB="60960" anchor="ctr">
                    <a:lnL w="57150" cap="flat" cmpd="sng" algn="ctr">
                      <a:solidFill>
                        <a:schemeClr val="bg1"/>
                      </a:solidFill>
                      <a:prstDash val="solid"/>
                      <a:round/>
                      <a:headEnd type="none" w="med" len="med"/>
                      <a:tailEnd type="none" w="med" len="med"/>
                    </a:lnL>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FYE 2014</a:t>
                      </a:r>
                    </a:p>
                  </a:txBody>
                  <a:tcPr marL="121920" marR="121920" marT="60960" marB="60960" anchor="ctr"/>
                </a:tc>
              </a:tr>
            </a:tbl>
          </a:graphicData>
        </a:graphic>
      </p:graphicFrame>
      <p:graphicFrame>
        <p:nvGraphicFramePr>
          <p:cNvPr id="8" name="Table 7"/>
          <p:cNvGraphicFramePr>
            <a:graphicFrameLocks noGrp="1"/>
          </p:cNvGraphicFramePr>
          <p:nvPr>
            <p:extLst/>
          </p:nvPr>
        </p:nvGraphicFramePr>
        <p:xfrm>
          <a:off x="2659370" y="4499083"/>
          <a:ext cx="11074347" cy="270933"/>
        </p:xfrm>
        <a:graphic>
          <a:graphicData uri="http://schemas.openxmlformats.org/drawingml/2006/table">
            <a:tbl>
              <a:tblPr>
                <a:tableStyleId>{5C22544A-7EE6-4342-B048-85BDC9FD1C3A}</a:tableStyleId>
              </a:tblPr>
              <a:tblGrid>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gridCol w="357237"/>
              </a:tblGrid>
              <a:tr h="270933">
                <a:tc>
                  <a:txBody>
                    <a:bodyPr/>
                    <a:lstStyle/>
                    <a:p>
                      <a:pPr algn="ctr"/>
                      <a:r>
                        <a:rPr lang="en-US" sz="1100" dirty="0" smtClean="0"/>
                        <a:t>0</a:t>
                      </a:r>
                      <a:endParaRPr lang="en-US" sz="1100" dirty="0"/>
                    </a:p>
                  </a:txBody>
                  <a:tcPr marL="0" marR="0" marT="0" marB="0" anchor="ctr">
                    <a:solidFill>
                      <a:schemeClr val="bg1"/>
                    </a:solidFill>
                  </a:tcPr>
                </a:tc>
                <a:tc>
                  <a:txBody>
                    <a:bodyPr/>
                    <a:lstStyle/>
                    <a:p>
                      <a:pPr algn="ctr"/>
                      <a:r>
                        <a:rPr lang="en-US" sz="1100" dirty="0" smtClean="0"/>
                        <a:t>1</a:t>
                      </a:r>
                      <a:endParaRPr lang="en-US" sz="1100" dirty="0"/>
                    </a:p>
                  </a:txBody>
                  <a:tcPr marL="0" marR="0" marT="0" marB="0" anchor="ctr">
                    <a:solidFill>
                      <a:schemeClr val="bg1"/>
                    </a:solidFill>
                  </a:tcPr>
                </a:tc>
                <a:tc>
                  <a:txBody>
                    <a:bodyPr/>
                    <a:lstStyle/>
                    <a:p>
                      <a:pPr algn="ctr"/>
                      <a:r>
                        <a:rPr lang="en-US" sz="1100" dirty="0" smtClean="0"/>
                        <a:t>2</a:t>
                      </a:r>
                      <a:endParaRPr lang="en-US" sz="1100" dirty="0"/>
                    </a:p>
                  </a:txBody>
                  <a:tcPr marL="0" marR="0" marT="0" marB="0" anchor="ctr">
                    <a:solidFill>
                      <a:schemeClr val="bg1"/>
                    </a:solidFill>
                  </a:tcPr>
                </a:tc>
                <a:tc>
                  <a:txBody>
                    <a:bodyPr/>
                    <a:lstStyle/>
                    <a:p>
                      <a:pPr algn="ctr"/>
                      <a:r>
                        <a:rPr lang="en-US" sz="1100" dirty="0" smtClean="0"/>
                        <a:t>3</a:t>
                      </a:r>
                      <a:endParaRPr lang="en-US" sz="1100" dirty="0"/>
                    </a:p>
                  </a:txBody>
                  <a:tcPr marL="0" marR="0" marT="0" marB="0" anchor="ctr">
                    <a:solidFill>
                      <a:schemeClr val="bg1"/>
                    </a:solidFill>
                  </a:tcPr>
                </a:tc>
                <a:tc>
                  <a:txBody>
                    <a:bodyPr/>
                    <a:lstStyle/>
                    <a:p>
                      <a:pPr algn="ctr"/>
                      <a:r>
                        <a:rPr lang="en-US" sz="1100" dirty="0" smtClean="0"/>
                        <a:t>4</a:t>
                      </a:r>
                      <a:endParaRPr lang="en-US" sz="1100" dirty="0"/>
                    </a:p>
                  </a:txBody>
                  <a:tcPr marL="0" marR="0" marT="0" marB="0" anchor="ctr">
                    <a:solidFill>
                      <a:schemeClr val="bg1"/>
                    </a:solidFill>
                  </a:tcPr>
                </a:tc>
                <a:tc>
                  <a:txBody>
                    <a:bodyPr/>
                    <a:lstStyle/>
                    <a:p>
                      <a:pPr algn="ctr"/>
                      <a:r>
                        <a:rPr lang="en-US" sz="1100" dirty="0" smtClean="0"/>
                        <a:t>5</a:t>
                      </a:r>
                      <a:endParaRPr lang="en-US" sz="1100" dirty="0"/>
                    </a:p>
                  </a:txBody>
                  <a:tcPr marL="0" marR="0" marT="0" marB="0" anchor="ctr">
                    <a:solidFill>
                      <a:schemeClr val="bg1"/>
                    </a:solidFill>
                  </a:tcPr>
                </a:tc>
                <a:tc>
                  <a:txBody>
                    <a:bodyPr/>
                    <a:lstStyle/>
                    <a:p>
                      <a:pPr algn="ctr"/>
                      <a:r>
                        <a:rPr lang="en-US" sz="1100" dirty="0" smtClean="0"/>
                        <a:t>6</a:t>
                      </a:r>
                      <a:endParaRPr lang="en-US" sz="1100" dirty="0"/>
                    </a:p>
                  </a:txBody>
                  <a:tcPr marL="0" marR="0" marT="0" marB="0" anchor="ctr">
                    <a:solidFill>
                      <a:schemeClr val="bg1"/>
                    </a:solidFill>
                  </a:tcPr>
                </a:tc>
                <a:tc>
                  <a:txBody>
                    <a:bodyPr/>
                    <a:lstStyle/>
                    <a:p>
                      <a:pPr algn="ctr"/>
                      <a:r>
                        <a:rPr lang="en-US" sz="1100" dirty="0" smtClean="0"/>
                        <a:t>7</a:t>
                      </a:r>
                      <a:endParaRPr lang="en-US" sz="1100" dirty="0"/>
                    </a:p>
                  </a:txBody>
                  <a:tcPr marL="0" marR="0" marT="0" marB="0" anchor="ctr">
                    <a:solidFill>
                      <a:schemeClr val="bg1"/>
                    </a:solidFill>
                  </a:tcPr>
                </a:tc>
                <a:tc>
                  <a:txBody>
                    <a:bodyPr/>
                    <a:lstStyle/>
                    <a:p>
                      <a:pPr algn="ctr"/>
                      <a:r>
                        <a:rPr lang="en-US" sz="1100" dirty="0" smtClean="0"/>
                        <a:t>8</a:t>
                      </a:r>
                      <a:endParaRPr lang="en-US" sz="1100" dirty="0"/>
                    </a:p>
                  </a:txBody>
                  <a:tcPr marL="0" marR="0" marT="0" marB="0" anchor="ctr">
                    <a:solidFill>
                      <a:schemeClr val="bg1"/>
                    </a:solidFill>
                  </a:tcPr>
                </a:tc>
                <a:tc>
                  <a:txBody>
                    <a:bodyPr/>
                    <a:lstStyle/>
                    <a:p>
                      <a:pPr algn="ctr"/>
                      <a:r>
                        <a:rPr lang="en-US" sz="1100" dirty="0" smtClean="0"/>
                        <a:t>9</a:t>
                      </a:r>
                      <a:endParaRPr lang="en-US" sz="1100" dirty="0"/>
                    </a:p>
                  </a:txBody>
                  <a:tcPr marL="0" marR="0" marT="0" marB="0" anchor="ctr">
                    <a:solidFill>
                      <a:schemeClr val="bg1"/>
                    </a:solidFill>
                  </a:tcPr>
                </a:tc>
                <a:tc>
                  <a:txBody>
                    <a:bodyPr/>
                    <a:lstStyle/>
                    <a:p>
                      <a:pPr algn="ctr"/>
                      <a:r>
                        <a:rPr lang="en-US" sz="1100" dirty="0" smtClean="0"/>
                        <a:t>10</a:t>
                      </a:r>
                      <a:endParaRPr lang="en-US" sz="1100" dirty="0"/>
                    </a:p>
                  </a:txBody>
                  <a:tcPr marL="0" marR="0" marT="0" marB="0" anchor="ctr">
                    <a:solidFill>
                      <a:schemeClr val="bg1"/>
                    </a:solidFill>
                  </a:tcPr>
                </a:tc>
                <a:tc>
                  <a:txBody>
                    <a:bodyPr/>
                    <a:lstStyle/>
                    <a:p>
                      <a:pPr algn="ctr"/>
                      <a:r>
                        <a:rPr lang="en-US" sz="1100" dirty="0" smtClean="0"/>
                        <a:t>11</a:t>
                      </a:r>
                      <a:endParaRPr lang="en-US" sz="1100" dirty="0"/>
                    </a:p>
                  </a:txBody>
                  <a:tcPr marL="0" marR="0" marT="0" marB="0" anchor="ctr">
                    <a:solidFill>
                      <a:schemeClr val="bg1"/>
                    </a:solidFill>
                  </a:tcPr>
                </a:tc>
                <a:tc>
                  <a:txBody>
                    <a:bodyPr/>
                    <a:lstStyle/>
                    <a:p>
                      <a:pPr algn="ctr"/>
                      <a:r>
                        <a:rPr lang="en-US" sz="1100" dirty="0" smtClean="0"/>
                        <a:t>12</a:t>
                      </a:r>
                      <a:endParaRPr lang="en-US" sz="1100" dirty="0"/>
                    </a:p>
                  </a:txBody>
                  <a:tcPr marL="0" marR="0" marT="0" marB="0" anchor="ctr">
                    <a:solidFill>
                      <a:schemeClr val="bg1"/>
                    </a:solidFill>
                  </a:tcPr>
                </a:tc>
                <a:tc>
                  <a:txBody>
                    <a:bodyPr/>
                    <a:lstStyle/>
                    <a:p>
                      <a:pPr algn="ctr"/>
                      <a:r>
                        <a:rPr lang="en-US" sz="1100" dirty="0" smtClean="0"/>
                        <a:t>13</a:t>
                      </a:r>
                      <a:endParaRPr lang="en-US" sz="1100" dirty="0"/>
                    </a:p>
                  </a:txBody>
                  <a:tcPr marL="0" marR="0" marT="0" marB="0" anchor="ctr">
                    <a:solidFill>
                      <a:schemeClr val="bg1"/>
                    </a:solidFill>
                  </a:tcPr>
                </a:tc>
                <a:tc>
                  <a:txBody>
                    <a:bodyPr/>
                    <a:lstStyle/>
                    <a:p>
                      <a:pPr algn="ctr"/>
                      <a:r>
                        <a:rPr lang="en-US" sz="1100" dirty="0" smtClean="0"/>
                        <a:t>14</a:t>
                      </a:r>
                      <a:endParaRPr lang="en-US" sz="1100" dirty="0"/>
                    </a:p>
                  </a:txBody>
                  <a:tcPr marL="0" marR="0" marT="0" marB="0" anchor="ctr">
                    <a:solidFill>
                      <a:schemeClr val="bg1"/>
                    </a:solidFill>
                  </a:tcPr>
                </a:tc>
                <a:tc>
                  <a:txBody>
                    <a:bodyPr/>
                    <a:lstStyle/>
                    <a:p>
                      <a:pPr algn="ctr"/>
                      <a:r>
                        <a:rPr lang="en-US" sz="1100" dirty="0" smtClean="0"/>
                        <a:t>15</a:t>
                      </a:r>
                      <a:endParaRPr lang="en-US" sz="1100" dirty="0"/>
                    </a:p>
                  </a:txBody>
                  <a:tcPr marL="0" marR="0" marT="0" marB="0" anchor="ctr">
                    <a:solidFill>
                      <a:schemeClr val="bg1"/>
                    </a:solidFill>
                  </a:tcPr>
                </a:tc>
                <a:tc>
                  <a:txBody>
                    <a:bodyPr/>
                    <a:lstStyle/>
                    <a:p>
                      <a:pPr algn="ctr"/>
                      <a:r>
                        <a:rPr lang="en-US" sz="1100" dirty="0" smtClean="0"/>
                        <a:t>16</a:t>
                      </a:r>
                      <a:endParaRPr lang="en-US" sz="1100" dirty="0"/>
                    </a:p>
                  </a:txBody>
                  <a:tcPr marL="0" marR="0" marT="0" marB="0" anchor="ctr">
                    <a:solidFill>
                      <a:schemeClr val="bg1"/>
                    </a:solidFill>
                  </a:tcPr>
                </a:tc>
                <a:tc>
                  <a:txBody>
                    <a:bodyPr/>
                    <a:lstStyle/>
                    <a:p>
                      <a:pPr algn="ctr"/>
                      <a:r>
                        <a:rPr lang="en-US" sz="1100" dirty="0" smtClean="0"/>
                        <a:t>17</a:t>
                      </a:r>
                      <a:endParaRPr lang="en-US" sz="1100" dirty="0"/>
                    </a:p>
                  </a:txBody>
                  <a:tcPr marL="0" marR="0" marT="0" marB="0" anchor="ctr">
                    <a:solidFill>
                      <a:schemeClr val="bg1"/>
                    </a:solidFill>
                  </a:tcPr>
                </a:tc>
                <a:tc>
                  <a:txBody>
                    <a:bodyPr/>
                    <a:lstStyle/>
                    <a:p>
                      <a:pPr algn="ctr"/>
                      <a:r>
                        <a:rPr lang="en-US" sz="1100" dirty="0" smtClean="0"/>
                        <a:t>18</a:t>
                      </a:r>
                      <a:endParaRPr lang="en-US" sz="1100" dirty="0"/>
                    </a:p>
                  </a:txBody>
                  <a:tcPr marL="0" marR="0" marT="0" marB="0" anchor="ctr">
                    <a:solidFill>
                      <a:schemeClr val="bg1"/>
                    </a:solidFill>
                  </a:tcPr>
                </a:tc>
                <a:tc>
                  <a:txBody>
                    <a:bodyPr/>
                    <a:lstStyle/>
                    <a:p>
                      <a:pPr algn="ctr"/>
                      <a:r>
                        <a:rPr lang="en-US" sz="1100" dirty="0" smtClean="0"/>
                        <a:t>19</a:t>
                      </a:r>
                      <a:endParaRPr lang="en-US" sz="1100" dirty="0"/>
                    </a:p>
                  </a:txBody>
                  <a:tcPr marL="0" marR="0" marT="0" marB="0" anchor="ctr">
                    <a:solidFill>
                      <a:schemeClr val="bg1"/>
                    </a:solidFill>
                  </a:tcPr>
                </a:tc>
                <a:tc>
                  <a:txBody>
                    <a:bodyPr/>
                    <a:lstStyle/>
                    <a:p>
                      <a:pPr algn="ctr"/>
                      <a:r>
                        <a:rPr lang="en-US" sz="1100" dirty="0" smtClean="0"/>
                        <a:t>20</a:t>
                      </a:r>
                      <a:endParaRPr lang="en-US" sz="1100" dirty="0"/>
                    </a:p>
                  </a:txBody>
                  <a:tcPr marL="0" marR="0" marT="0" marB="0" anchor="ctr">
                    <a:solidFill>
                      <a:schemeClr val="bg1"/>
                    </a:solidFill>
                  </a:tcPr>
                </a:tc>
                <a:tc>
                  <a:txBody>
                    <a:bodyPr/>
                    <a:lstStyle/>
                    <a:p>
                      <a:pPr algn="ctr"/>
                      <a:r>
                        <a:rPr lang="en-US" sz="1100" dirty="0" smtClean="0"/>
                        <a:t>21</a:t>
                      </a:r>
                      <a:endParaRPr lang="en-US" sz="1100" dirty="0"/>
                    </a:p>
                  </a:txBody>
                  <a:tcPr marL="0" marR="0" marT="0" marB="0" anchor="ctr">
                    <a:solidFill>
                      <a:schemeClr val="bg1"/>
                    </a:solidFill>
                  </a:tcPr>
                </a:tc>
                <a:tc>
                  <a:txBody>
                    <a:bodyPr/>
                    <a:lstStyle/>
                    <a:p>
                      <a:pPr algn="ctr"/>
                      <a:r>
                        <a:rPr lang="en-US" sz="1100" dirty="0" smtClean="0"/>
                        <a:t>22</a:t>
                      </a:r>
                      <a:endParaRPr lang="en-US" sz="1100" dirty="0"/>
                    </a:p>
                  </a:txBody>
                  <a:tcPr marL="0" marR="0" marT="0" marB="0" anchor="ctr">
                    <a:solidFill>
                      <a:schemeClr val="bg1"/>
                    </a:solidFill>
                  </a:tcPr>
                </a:tc>
                <a:tc>
                  <a:txBody>
                    <a:bodyPr/>
                    <a:lstStyle/>
                    <a:p>
                      <a:pPr algn="ctr"/>
                      <a:r>
                        <a:rPr lang="en-US" sz="1100" dirty="0" smtClean="0"/>
                        <a:t>23</a:t>
                      </a:r>
                      <a:endParaRPr lang="en-US" sz="1100" dirty="0"/>
                    </a:p>
                  </a:txBody>
                  <a:tcPr marL="0" marR="0" marT="0" marB="0" anchor="ctr">
                    <a:solidFill>
                      <a:schemeClr val="bg1"/>
                    </a:solidFill>
                  </a:tcPr>
                </a:tc>
                <a:tc>
                  <a:txBody>
                    <a:bodyPr/>
                    <a:lstStyle/>
                    <a:p>
                      <a:pPr algn="ctr"/>
                      <a:r>
                        <a:rPr lang="en-US" sz="1100" dirty="0" smtClean="0"/>
                        <a:t>24</a:t>
                      </a:r>
                      <a:endParaRPr lang="en-US" sz="1100" dirty="0"/>
                    </a:p>
                  </a:txBody>
                  <a:tcPr marL="0" marR="0" marT="0" marB="0" anchor="ctr">
                    <a:solidFill>
                      <a:schemeClr val="bg1"/>
                    </a:solidFill>
                  </a:tcPr>
                </a:tc>
                <a:tc>
                  <a:txBody>
                    <a:bodyPr/>
                    <a:lstStyle/>
                    <a:p>
                      <a:pPr algn="ctr"/>
                      <a:r>
                        <a:rPr lang="en-US" sz="1100" dirty="0" smtClean="0"/>
                        <a:t>25</a:t>
                      </a:r>
                      <a:endParaRPr lang="en-US" sz="1100" dirty="0"/>
                    </a:p>
                  </a:txBody>
                  <a:tcPr marL="0" marR="0" marT="0" marB="0" anchor="ctr">
                    <a:solidFill>
                      <a:schemeClr val="bg1"/>
                    </a:solidFill>
                  </a:tcPr>
                </a:tc>
                <a:tc>
                  <a:txBody>
                    <a:bodyPr/>
                    <a:lstStyle/>
                    <a:p>
                      <a:pPr algn="ctr"/>
                      <a:r>
                        <a:rPr lang="en-US" sz="1100" dirty="0" smtClean="0"/>
                        <a:t>26</a:t>
                      </a:r>
                      <a:endParaRPr lang="en-US" sz="1100" dirty="0"/>
                    </a:p>
                  </a:txBody>
                  <a:tcPr marL="0" marR="0" marT="0" marB="0" anchor="ctr">
                    <a:solidFill>
                      <a:schemeClr val="bg1"/>
                    </a:solidFill>
                  </a:tcPr>
                </a:tc>
                <a:tc>
                  <a:txBody>
                    <a:bodyPr/>
                    <a:lstStyle/>
                    <a:p>
                      <a:pPr algn="ctr"/>
                      <a:r>
                        <a:rPr lang="en-US" sz="1100" dirty="0" smtClean="0"/>
                        <a:t>27</a:t>
                      </a:r>
                      <a:endParaRPr lang="en-US" sz="1100" dirty="0"/>
                    </a:p>
                  </a:txBody>
                  <a:tcPr marL="0" marR="0" marT="0" marB="0" anchor="ctr">
                    <a:solidFill>
                      <a:schemeClr val="bg1"/>
                    </a:solidFill>
                  </a:tcPr>
                </a:tc>
                <a:tc>
                  <a:txBody>
                    <a:bodyPr/>
                    <a:lstStyle/>
                    <a:p>
                      <a:pPr algn="ctr"/>
                      <a:r>
                        <a:rPr lang="en-US" sz="1100" dirty="0" smtClean="0"/>
                        <a:t>28</a:t>
                      </a:r>
                      <a:endParaRPr lang="en-US" sz="1100" dirty="0"/>
                    </a:p>
                  </a:txBody>
                  <a:tcPr marL="0" marR="0" marT="0" marB="0" anchor="ctr">
                    <a:solidFill>
                      <a:schemeClr val="bg1"/>
                    </a:solidFill>
                  </a:tcPr>
                </a:tc>
                <a:tc>
                  <a:txBody>
                    <a:bodyPr/>
                    <a:lstStyle/>
                    <a:p>
                      <a:pPr algn="ctr"/>
                      <a:r>
                        <a:rPr lang="en-US" sz="1100" dirty="0" smtClean="0"/>
                        <a:t>29</a:t>
                      </a:r>
                      <a:endParaRPr lang="en-US" sz="1100" dirty="0"/>
                    </a:p>
                  </a:txBody>
                  <a:tcPr marL="0" marR="0" marT="0" marB="0" anchor="ctr">
                    <a:solidFill>
                      <a:schemeClr val="bg1"/>
                    </a:solidFill>
                  </a:tcPr>
                </a:tc>
                <a:tc>
                  <a:txBody>
                    <a:bodyPr/>
                    <a:lstStyle/>
                    <a:p>
                      <a:pPr algn="ctr"/>
                      <a:r>
                        <a:rPr lang="en-US" sz="1100" dirty="0" smtClean="0"/>
                        <a:t>30</a:t>
                      </a:r>
                      <a:endParaRPr lang="en-US" sz="1100" dirty="0"/>
                    </a:p>
                  </a:txBody>
                  <a:tcPr marL="0" marR="0" marT="0" marB="0" anchor="ctr">
                    <a:solidFill>
                      <a:schemeClr val="bg1"/>
                    </a:solidFill>
                  </a:tcPr>
                </a:tc>
              </a:tr>
            </a:tbl>
          </a:graphicData>
        </a:graphic>
      </p:graphicFrame>
      <p:sp>
        <p:nvSpPr>
          <p:cNvPr id="9" name="TextBox 8"/>
          <p:cNvSpPr txBox="1"/>
          <p:nvPr/>
        </p:nvSpPr>
        <p:spPr>
          <a:xfrm>
            <a:off x="2032794" y="4535296"/>
            <a:ext cx="812800" cy="288092"/>
          </a:xfrm>
          <a:prstGeom prst="rect">
            <a:avLst/>
          </a:prstGeom>
        </p:spPr>
        <p:txBody>
          <a:bodyPr wrap="square" rtlCol="0">
            <a:spAutoFit/>
          </a:bodyPr>
          <a:lstStyle/>
          <a:p>
            <a:pPr marL="2117" algn="ctr" defTabSz="1219170" fontAlgn="base">
              <a:lnSpc>
                <a:spcPct val="106000"/>
              </a:lnSpc>
              <a:spcBef>
                <a:spcPct val="80000"/>
              </a:spcBef>
              <a:spcAft>
                <a:spcPct val="0"/>
              </a:spcAft>
              <a:buClr>
                <a:srgbClr val="000000"/>
              </a:buClr>
            </a:pPr>
            <a:r>
              <a:rPr lang="en-US" sz="1200" dirty="0">
                <a:solidFill>
                  <a:srgbClr val="000000"/>
                </a:solidFill>
                <a:cs typeface="Arial" charset="0"/>
              </a:rPr>
              <a:t>Months</a:t>
            </a:r>
          </a:p>
        </p:txBody>
      </p:sp>
      <p:sp>
        <p:nvSpPr>
          <p:cNvPr id="38" name="TextBox 37"/>
          <p:cNvSpPr txBox="1"/>
          <p:nvPr/>
        </p:nvSpPr>
        <p:spPr>
          <a:xfrm>
            <a:off x="2572639" y="4840252"/>
            <a:ext cx="1085755" cy="396904"/>
          </a:xfrm>
          <a:prstGeom prst="rect">
            <a:avLst/>
          </a:prstGeom>
        </p:spPr>
        <p:txBody>
          <a:bodyPr wrap="square" rtlCol="0">
            <a:spAutoFit/>
          </a:bodyPr>
          <a:lstStyle/>
          <a:p>
            <a:pPr marL="2117" algn="ctr" defTabSz="1219170" fontAlgn="base">
              <a:lnSpc>
                <a:spcPct val="106000"/>
              </a:lnSpc>
              <a:spcBef>
                <a:spcPct val="80000"/>
              </a:spcBef>
              <a:spcAft>
                <a:spcPct val="0"/>
              </a:spcAft>
              <a:buClr>
                <a:srgbClr val="000000"/>
              </a:buClr>
            </a:pPr>
            <a:r>
              <a:rPr lang="en-US" sz="1867" b="1" dirty="0">
                <a:solidFill>
                  <a:srgbClr val="000000"/>
                </a:solidFill>
                <a:latin typeface="Calibri" panose="020F0502020204030204" pitchFamily="34" charset="0"/>
                <a:cs typeface="Calibri" panose="020F0502020204030204" pitchFamily="34" charset="0"/>
              </a:rPr>
              <a:t>3/1/12</a:t>
            </a:r>
            <a:endParaRPr lang="en-US" sz="1200" b="1" dirty="0">
              <a:solidFill>
                <a:srgbClr val="000000"/>
              </a:solidFill>
              <a:cs typeface="Arial" charset="0"/>
            </a:endParaRPr>
          </a:p>
        </p:txBody>
      </p:sp>
      <p:sp>
        <p:nvSpPr>
          <p:cNvPr id="39" name="TextBox 38"/>
          <p:cNvSpPr txBox="1"/>
          <p:nvPr/>
        </p:nvSpPr>
        <p:spPr>
          <a:xfrm>
            <a:off x="12599194" y="4860847"/>
            <a:ext cx="1219200" cy="396904"/>
          </a:xfrm>
          <a:prstGeom prst="rect">
            <a:avLst/>
          </a:prstGeom>
        </p:spPr>
        <p:txBody>
          <a:bodyPr wrap="square" rtlCol="0">
            <a:spAutoFit/>
          </a:bodyPr>
          <a:lstStyle/>
          <a:p>
            <a:pPr marL="2117" algn="ctr" defTabSz="1219170" fontAlgn="base">
              <a:lnSpc>
                <a:spcPct val="106000"/>
              </a:lnSpc>
              <a:spcBef>
                <a:spcPct val="80000"/>
              </a:spcBef>
              <a:spcAft>
                <a:spcPct val="0"/>
              </a:spcAft>
              <a:buClr>
                <a:srgbClr val="000000"/>
              </a:buClr>
            </a:pPr>
            <a:r>
              <a:rPr lang="en-US" sz="1867" b="1" dirty="0">
                <a:solidFill>
                  <a:srgbClr val="000000"/>
                </a:solidFill>
                <a:latin typeface="Calibri" panose="020F0502020204030204" pitchFamily="34" charset="0"/>
                <a:cs typeface="Calibri" panose="020F0502020204030204" pitchFamily="34" charset="0"/>
              </a:rPr>
              <a:t>8/31/14</a:t>
            </a:r>
          </a:p>
        </p:txBody>
      </p:sp>
      <p:cxnSp>
        <p:nvCxnSpPr>
          <p:cNvPr id="33" name="Straight Connector 32"/>
          <p:cNvCxnSpPr/>
          <p:nvPr/>
        </p:nvCxnSpPr>
        <p:spPr bwMode="auto">
          <a:xfrm>
            <a:off x="6355031" y="4860847"/>
            <a:ext cx="3687231" cy="0"/>
          </a:xfrm>
          <a:prstGeom prst="line">
            <a:avLst/>
          </a:prstGeom>
          <a:solidFill>
            <a:schemeClr val="accent2"/>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cxnSp>
      <p:sp>
        <p:nvSpPr>
          <p:cNvPr id="40" name="TextBox 39"/>
          <p:cNvSpPr txBox="1"/>
          <p:nvPr/>
        </p:nvSpPr>
        <p:spPr>
          <a:xfrm>
            <a:off x="7523682" y="4964680"/>
            <a:ext cx="1407587" cy="396904"/>
          </a:xfrm>
          <a:prstGeom prst="rect">
            <a:avLst/>
          </a:prstGeom>
          <a:solidFill>
            <a:schemeClr val="bg1"/>
          </a:solidFill>
        </p:spPr>
        <p:txBody>
          <a:bodyPr wrap="square" rtlCol="0">
            <a:spAutoFit/>
          </a:bodyPr>
          <a:lstStyle/>
          <a:p>
            <a:pPr marL="2117" algn="ctr" defTabSz="1219170" fontAlgn="base">
              <a:lnSpc>
                <a:spcPct val="106000"/>
              </a:lnSpc>
              <a:spcBef>
                <a:spcPct val="80000"/>
              </a:spcBef>
              <a:spcAft>
                <a:spcPct val="0"/>
              </a:spcAft>
              <a:buClr>
                <a:srgbClr val="000000"/>
              </a:buClr>
            </a:pPr>
            <a:r>
              <a:rPr lang="en-US" sz="1867" dirty="0">
                <a:solidFill>
                  <a:srgbClr val="000000"/>
                </a:solidFill>
                <a:latin typeface="Calibri" panose="020F0502020204030204" pitchFamily="34" charset="0"/>
                <a:cs typeface="Calibri" panose="020F0502020204030204" pitchFamily="34" charset="0"/>
              </a:rPr>
              <a:t>Legend</a:t>
            </a:r>
          </a:p>
        </p:txBody>
      </p:sp>
      <p:grpSp>
        <p:nvGrpSpPr>
          <p:cNvPr id="41" name="Group 40"/>
          <p:cNvGrpSpPr/>
          <p:nvPr/>
        </p:nvGrpSpPr>
        <p:grpSpPr>
          <a:xfrm>
            <a:off x="0" y="8286195"/>
            <a:ext cx="16257588" cy="868389"/>
            <a:chOff x="0" y="6214646"/>
            <a:chExt cx="9144000" cy="651292"/>
          </a:xfrm>
        </p:grpSpPr>
        <p:pic>
          <p:nvPicPr>
            <p:cNvPr id="42" name="Picture 41" descr="SQP Borders bas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SQP Borders base.jpg"/>
            <p:cNvPicPr>
              <a:picLocks noChangeAspect="1"/>
            </p:cNvPicPr>
            <p:nvPr/>
          </p:nvPicPr>
          <p:blipFill rotWithShape="1">
            <a:blip r:embed="rId4"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18044450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40795" y="508001"/>
            <a:ext cx="11143572" cy="323252"/>
          </a:xfrm>
        </p:spPr>
        <p:txBody>
          <a:bodyPr>
            <a:noAutofit/>
          </a:bodyPr>
          <a:lstStyle/>
          <a:p>
            <a:r>
              <a:rPr lang="en-US" sz="3200" b="1" dirty="0">
                <a:latin typeface="+mn-lt"/>
              </a:rPr>
              <a:t>Implementation Methodology</a:t>
            </a:r>
          </a:p>
        </p:txBody>
      </p:sp>
      <p:sp>
        <p:nvSpPr>
          <p:cNvPr id="32" name="TextBox 31"/>
          <p:cNvSpPr txBox="1"/>
          <p:nvPr/>
        </p:nvSpPr>
        <p:spPr>
          <a:xfrm>
            <a:off x="2540794" y="1016001"/>
            <a:ext cx="11480800" cy="1953868"/>
          </a:xfrm>
          <a:prstGeom prst="rect">
            <a:avLst/>
          </a:prstGeom>
        </p:spPr>
        <p:txBody>
          <a:bodyPr wrap="square" rtlCol="0">
            <a:spAutoFit/>
          </a:bodyPr>
          <a:lstStyle/>
          <a:p>
            <a:pPr indent="2117" defTabSz="1219170" fontAlgn="base">
              <a:lnSpc>
                <a:spcPct val="106000"/>
              </a:lnSpc>
              <a:spcBef>
                <a:spcPct val="80000"/>
              </a:spcBef>
              <a:spcAft>
                <a:spcPct val="0"/>
              </a:spcAft>
              <a:buClr>
                <a:srgbClr val="000000"/>
              </a:buClr>
            </a:pPr>
            <a:r>
              <a:rPr lang="en-US" sz="2400" dirty="0">
                <a:solidFill>
                  <a:srgbClr val="000000"/>
                </a:solidFill>
                <a:cs typeface="Arial" charset="0"/>
              </a:rPr>
              <a:t>During implementation, each initiative transitioned through six stages and followed a sequential order based on a set of prioritization criteria. While we anticipated many of these initiatives would run parallel to one another, we tried to execute them sequentially. </a:t>
            </a:r>
          </a:p>
          <a:p>
            <a:pPr indent="2117" algn="ctr" defTabSz="1219170" fontAlgn="base">
              <a:lnSpc>
                <a:spcPct val="106000"/>
              </a:lnSpc>
              <a:spcBef>
                <a:spcPct val="80000"/>
              </a:spcBef>
              <a:spcAft>
                <a:spcPct val="0"/>
              </a:spcAft>
              <a:buClr>
                <a:srgbClr val="000000"/>
              </a:buClr>
            </a:pPr>
            <a:r>
              <a:rPr lang="en-US" sz="2400" b="1" u="sng" dirty="0">
                <a:solidFill>
                  <a:srgbClr val="000000"/>
                </a:solidFill>
                <a:cs typeface="Arial" charset="0"/>
              </a:rPr>
              <a:t>Implementation Stages and Key Activities</a:t>
            </a:r>
          </a:p>
        </p:txBody>
      </p:sp>
      <p:sp>
        <p:nvSpPr>
          <p:cNvPr id="7" name="Chevron 6"/>
          <p:cNvSpPr/>
          <p:nvPr/>
        </p:nvSpPr>
        <p:spPr bwMode="gray">
          <a:xfrm>
            <a:off x="2540794" y="3165433"/>
            <a:ext cx="1930400" cy="711200"/>
          </a:xfrm>
          <a:prstGeom prst="chevron">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7037" tIns="19559" rIns="377921" bIns="19559" numCol="1" spcCol="1270" anchor="ctr" anchorCtr="0">
            <a:noAutofit/>
          </a:bodyPr>
          <a:lstStyle/>
          <a:p>
            <a:pPr algn="ctr" defTabSz="651917" fontAlgn="base">
              <a:lnSpc>
                <a:spcPct val="90000"/>
              </a:lnSpc>
              <a:spcBef>
                <a:spcPct val="0"/>
              </a:spcBef>
              <a:spcAft>
                <a:spcPct val="35000"/>
              </a:spcAft>
            </a:pPr>
            <a:endParaRPr lang="en-US" sz="1333" b="1" dirty="0">
              <a:solidFill>
                <a:prstClr val="white"/>
              </a:solidFill>
            </a:endParaRPr>
          </a:p>
        </p:txBody>
      </p:sp>
      <p:sp>
        <p:nvSpPr>
          <p:cNvPr id="8" name="Chevron 7"/>
          <p:cNvSpPr/>
          <p:nvPr/>
        </p:nvSpPr>
        <p:spPr bwMode="gray">
          <a:xfrm>
            <a:off x="4389914" y="3149600"/>
            <a:ext cx="1930400" cy="711200"/>
          </a:xfrm>
          <a:prstGeom prst="chevron">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7037" tIns="19559" rIns="377921" bIns="19559" numCol="1" spcCol="1270" anchor="ctr" anchorCtr="0">
            <a:noAutofit/>
          </a:bodyPr>
          <a:lstStyle/>
          <a:p>
            <a:pPr algn="ctr" defTabSz="651917" fontAlgn="base">
              <a:lnSpc>
                <a:spcPct val="90000"/>
              </a:lnSpc>
              <a:spcBef>
                <a:spcPct val="0"/>
              </a:spcBef>
              <a:spcAft>
                <a:spcPct val="35000"/>
              </a:spcAft>
            </a:pPr>
            <a:endParaRPr lang="en-US" sz="1333" b="1" dirty="0">
              <a:solidFill>
                <a:prstClr val="white"/>
              </a:solidFill>
            </a:endParaRPr>
          </a:p>
        </p:txBody>
      </p:sp>
      <p:sp>
        <p:nvSpPr>
          <p:cNvPr id="9" name="Chevron 8"/>
          <p:cNvSpPr/>
          <p:nvPr/>
        </p:nvSpPr>
        <p:spPr bwMode="gray">
          <a:xfrm>
            <a:off x="6239034" y="3149600"/>
            <a:ext cx="1930400" cy="711200"/>
          </a:xfrm>
          <a:prstGeom prst="chevron">
            <a:avLst/>
          </a:prstGeom>
          <a:solidFill>
            <a:srgbClr val="008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7037" tIns="19559" rIns="377921" bIns="19559" numCol="1" spcCol="1270" anchor="ctr" anchorCtr="0">
            <a:noAutofit/>
          </a:bodyPr>
          <a:lstStyle/>
          <a:p>
            <a:pPr algn="ctr" defTabSz="651917" fontAlgn="base">
              <a:lnSpc>
                <a:spcPct val="90000"/>
              </a:lnSpc>
              <a:spcBef>
                <a:spcPct val="0"/>
              </a:spcBef>
              <a:spcAft>
                <a:spcPct val="35000"/>
              </a:spcAft>
            </a:pPr>
            <a:endParaRPr lang="en-US" sz="1333" b="1" dirty="0">
              <a:solidFill>
                <a:prstClr val="white"/>
              </a:solidFill>
            </a:endParaRPr>
          </a:p>
        </p:txBody>
      </p:sp>
      <p:sp>
        <p:nvSpPr>
          <p:cNvPr id="10" name="Chevron 9"/>
          <p:cNvSpPr/>
          <p:nvPr/>
        </p:nvSpPr>
        <p:spPr bwMode="gray">
          <a:xfrm>
            <a:off x="8088154" y="3149600"/>
            <a:ext cx="1930400" cy="711200"/>
          </a:xfrm>
          <a:prstGeom prst="chevron">
            <a:avLst/>
          </a:prstGeom>
          <a:solidFill>
            <a:srgbClr val="C0A5E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7037" tIns="19559" rIns="377921" bIns="19559" numCol="1" spcCol="1270" anchor="ctr" anchorCtr="0">
            <a:noAutofit/>
          </a:bodyPr>
          <a:lstStyle/>
          <a:p>
            <a:pPr algn="ctr" defTabSz="651917" fontAlgn="base">
              <a:lnSpc>
                <a:spcPct val="90000"/>
              </a:lnSpc>
              <a:spcBef>
                <a:spcPct val="0"/>
              </a:spcBef>
              <a:spcAft>
                <a:spcPct val="35000"/>
              </a:spcAft>
            </a:pPr>
            <a:endParaRPr lang="en-US" sz="1333" b="1" dirty="0">
              <a:solidFill>
                <a:prstClr val="white"/>
              </a:solidFill>
            </a:endParaRPr>
          </a:p>
        </p:txBody>
      </p:sp>
      <p:sp>
        <p:nvSpPr>
          <p:cNvPr id="11" name="Chevron 10"/>
          <p:cNvSpPr/>
          <p:nvPr/>
        </p:nvSpPr>
        <p:spPr bwMode="gray">
          <a:xfrm>
            <a:off x="9937274" y="3149600"/>
            <a:ext cx="1930400" cy="711200"/>
          </a:xfrm>
          <a:prstGeom prst="chevron">
            <a:avLst/>
          </a:prstGeom>
          <a:solidFill>
            <a:srgbClr val="873A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7037" tIns="19559" rIns="377921" bIns="19559" numCol="1" spcCol="1270" anchor="ctr" anchorCtr="0">
            <a:noAutofit/>
          </a:bodyPr>
          <a:lstStyle/>
          <a:p>
            <a:pPr algn="ctr" defTabSz="651917" fontAlgn="base">
              <a:lnSpc>
                <a:spcPct val="90000"/>
              </a:lnSpc>
              <a:spcBef>
                <a:spcPct val="0"/>
              </a:spcBef>
              <a:spcAft>
                <a:spcPct val="35000"/>
              </a:spcAft>
            </a:pPr>
            <a:endParaRPr lang="en-US" sz="1333" b="1" dirty="0">
              <a:solidFill>
                <a:prstClr val="white"/>
              </a:solidFill>
            </a:endParaRPr>
          </a:p>
        </p:txBody>
      </p:sp>
      <p:sp>
        <p:nvSpPr>
          <p:cNvPr id="12" name="Chevron 11"/>
          <p:cNvSpPr/>
          <p:nvPr/>
        </p:nvSpPr>
        <p:spPr bwMode="gray">
          <a:xfrm>
            <a:off x="11786394" y="3149600"/>
            <a:ext cx="1930400" cy="711200"/>
          </a:xfrm>
          <a:prstGeom prst="chevron">
            <a:avLst/>
          </a:prstGeom>
          <a:solidFill>
            <a:srgbClr val="395A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7037" tIns="19559" rIns="377921" bIns="19559" numCol="1" spcCol="1270" anchor="ctr" anchorCtr="0">
            <a:noAutofit/>
          </a:bodyPr>
          <a:lstStyle/>
          <a:p>
            <a:pPr algn="ctr" defTabSz="651917" fontAlgn="base">
              <a:lnSpc>
                <a:spcPct val="90000"/>
              </a:lnSpc>
              <a:spcBef>
                <a:spcPct val="0"/>
              </a:spcBef>
              <a:spcAft>
                <a:spcPct val="35000"/>
              </a:spcAft>
            </a:pPr>
            <a:endParaRPr lang="en-US" sz="1333" b="1" dirty="0">
              <a:solidFill>
                <a:prstClr val="white"/>
              </a:solidFill>
            </a:endParaRPr>
          </a:p>
        </p:txBody>
      </p:sp>
      <p:sp>
        <p:nvSpPr>
          <p:cNvPr id="13" name="TextBox 12"/>
          <p:cNvSpPr txBox="1"/>
          <p:nvPr/>
        </p:nvSpPr>
        <p:spPr>
          <a:xfrm>
            <a:off x="2947193" y="3251201"/>
            <a:ext cx="1206500" cy="701474"/>
          </a:xfrm>
          <a:prstGeom prst="rect">
            <a:avLst/>
          </a:prstGeom>
        </p:spPr>
        <p:txBody>
          <a:bodyPr wrap="square" rtlCol="0">
            <a:spAutoFit/>
          </a:bodyPr>
          <a:lstStyle/>
          <a:p>
            <a:pPr marL="226478" indent="-224361" algn="ctr" defTabSz="1219170" fontAlgn="base">
              <a:lnSpc>
                <a:spcPct val="106000"/>
              </a:lnSpc>
              <a:spcAft>
                <a:spcPct val="0"/>
              </a:spcAft>
              <a:buClr>
                <a:srgbClr val="000000"/>
              </a:buClr>
            </a:pPr>
            <a:r>
              <a:rPr lang="en-US" sz="1867" b="1" dirty="0">
                <a:solidFill>
                  <a:prstClr val="white"/>
                </a:solidFill>
                <a:cs typeface="Arial" charset="0"/>
              </a:rPr>
              <a:t>Refresh </a:t>
            </a:r>
          </a:p>
          <a:p>
            <a:pPr marL="226478" indent="-224361" algn="ctr" defTabSz="1219170" fontAlgn="base">
              <a:lnSpc>
                <a:spcPct val="106000"/>
              </a:lnSpc>
              <a:spcAft>
                <a:spcPct val="0"/>
              </a:spcAft>
              <a:buClr>
                <a:srgbClr val="000000"/>
              </a:buClr>
            </a:pPr>
            <a:r>
              <a:rPr lang="en-US" sz="1867" b="1" dirty="0">
                <a:solidFill>
                  <a:prstClr val="white"/>
                </a:solidFill>
                <a:cs typeface="Arial" charset="0"/>
              </a:rPr>
              <a:t>Strategy</a:t>
            </a:r>
          </a:p>
        </p:txBody>
      </p:sp>
      <p:sp>
        <p:nvSpPr>
          <p:cNvPr id="14" name="TextBox 13"/>
          <p:cNvSpPr txBox="1"/>
          <p:nvPr/>
        </p:nvSpPr>
        <p:spPr>
          <a:xfrm>
            <a:off x="4572794" y="3251201"/>
            <a:ext cx="1568451" cy="701474"/>
          </a:xfrm>
          <a:prstGeom prst="rect">
            <a:avLst/>
          </a:prstGeom>
        </p:spPr>
        <p:txBody>
          <a:bodyPr wrap="square" rtlCol="0">
            <a:spAutoFit/>
          </a:bodyPr>
          <a:lstStyle/>
          <a:p>
            <a:pPr marL="226478" indent="-224361" algn="ctr" defTabSz="1219170" fontAlgn="base">
              <a:lnSpc>
                <a:spcPct val="106000"/>
              </a:lnSpc>
              <a:spcAft>
                <a:spcPct val="0"/>
              </a:spcAft>
              <a:buClr>
                <a:srgbClr val="000000"/>
              </a:buClr>
            </a:pPr>
            <a:r>
              <a:rPr lang="en-US" sz="1867" b="1" dirty="0">
                <a:solidFill>
                  <a:prstClr val="white"/>
                </a:solidFill>
                <a:cs typeface="Arial" charset="0"/>
              </a:rPr>
              <a:t>Harmonize</a:t>
            </a:r>
          </a:p>
          <a:p>
            <a:pPr marL="226478" indent="-224361" algn="ctr" defTabSz="1219170" fontAlgn="base">
              <a:lnSpc>
                <a:spcPct val="106000"/>
              </a:lnSpc>
              <a:spcAft>
                <a:spcPct val="0"/>
              </a:spcAft>
              <a:buClr>
                <a:srgbClr val="000000"/>
              </a:buClr>
            </a:pPr>
            <a:r>
              <a:rPr lang="en-US" sz="1867" b="1" dirty="0">
                <a:solidFill>
                  <a:prstClr val="white"/>
                </a:solidFill>
                <a:cs typeface="Arial" charset="0"/>
              </a:rPr>
              <a:t>Policies</a:t>
            </a:r>
          </a:p>
        </p:txBody>
      </p:sp>
      <p:sp>
        <p:nvSpPr>
          <p:cNvPr id="15" name="TextBox 14"/>
          <p:cNvSpPr txBox="1"/>
          <p:nvPr/>
        </p:nvSpPr>
        <p:spPr>
          <a:xfrm>
            <a:off x="6503194" y="3227602"/>
            <a:ext cx="1422400" cy="701474"/>
          </a:xfrm>
          <a:prstGeom prst="rect">
            <a:avLst/>
          </a:prstGeom>
        </p:spPr>
        <p:txBody>
          <a:bodyPr wrap="square" rtlCol="0">
            <a:spAutoFit/>
          </a:bodyPr>
          <a:lstStyle/>
          <a:p>
            <a:pPr indent="2117" algn="ctr" defTabSz="1219170" fontAlgn="base">
              <a:lnSpc>
                <a:spcPct val="106000"/>
              </a:lnSpc>
              <a:spcAft>
                <a:spcPct val="0"/>
              </a:spcAft>
              <a:buClr>
                <a:srgbClr val="000000"/>
              </a:buClr>
            </a:pPr>
            <a:r>
              <a:rPr lang="en-US" sz="1867" b="1" dirty="0">
                <a:solidFill>
                  <a:prstClr val="white"/>
                </a:solidFill>
                <a:cs typeface="Arial" charset="0"/>
              </a:rPr>
              <a:t>Develop Procedures</a:t>
            </a:r>
          </a:p>
        </p:txBody>
      </p:sp>
      <p:sp>
        <p:nvSpPr>
          <p:cNvPr id="16" name="TextBox 15"/>
          <p:cNvSpPr txBox="1"/>
          <p:nvPr/>
        </p:nvSpPr>
        <p:spPr>
          <a:xfrm>
            <a:off x="8331993" y="3251201"/>
            <a:ext cx="1689100" cy="701474"/>
          </a:xfrm>
          <a:prstGeom prst="rect">
            <a:avLst/>
          </a:prstGeom>
        </p:spPr>
        <p:txBody>
          <a:bodyPr wrap="square" rtlCol="0">
            <a:spAutoFit/>
          </a:bodyPr>
          <a:lstStyle/>
          <a:p>
            <a:pPr marL="226478" indent="-224361" algn="ctr" defTabSz="1219170" fontAlgn="base">
              <a:lnSpc>
                <a:spcPct val="106000"/>
              </a:lnSpc>
              <a:spcAft>
                <a:spcPct val="0"/>
              </a:spcAft>
              <a:buClr>
                <a:srgbClr val="000000"/>
              </a:buClr>
            </a:pPr>
            <a:r>
              <a:rPr lang="en-US" sz="1867" b="1" dirty="0">
                <a:solidFill>
                  <a:prstClr val="white"/>
                </a:solidFill>
                <a:cs typeface="Arial" charset="0"/>
              </a:rPr>
              <a:t>Build </a:t>
            </a:r>
          </a:p>
          <a:p>
            <a:pPr marL="226478" indent="-224361" algn="ctr" defTabSz="1219170" fontAlgn="base">
              <a:lnSpc>
                <a:spcPct val="106000"/>
              </a:lnSpc>
              <a:spcAft>
                <a:spcPct val="0"/>
              </a:spcAft>
              <a:buClr>
                <a:srgbClr val="000000"/>
              </a:buClr>
            </a:pPr>
            <a:r>
              <a:rPr lang="en-US" sz="1867" b="1" dirty="0">
                <a:solidFill>
                  <a:prstClr val="white"/>
                </a:solidFill>
                <a:cs typeface="Arial" charset="0"/>
              </a:rPr>
              <a:t>Technology</a:t>
            </a:r>
          </a:p>
        </p:txBody>
      </p:sp>
      <p:sp>
        <p:nvSpPr>
          <p:cNvPr id="17" name="TextBox 16"/>
          <p:cNvSpPr txBox="1"/>
          <p:nvPr/>
        </p:nvSpPr>
        <p:spPr>
          <a:xfrm>
            <a:off x="10363995" y="3314534"/>
            <a:ext cx="1206500" cy="396904"/>
          </a:xfrm>
          <a:prstGeom prst="rect">
            <a:avLst/>
          </a:prstGeom>
        </p:spPr>
        <p:txBody>
          <a:bodyPr wrap="square" rtlCol="0">
            <a:spAutoFit/>
          </a:bodyPr>
          <a:lstStyle/>
          <a:p>
            <a:pPr marL="226478" indent="-224361" algn="ctr" defTabSz="1219170" fontAlgn="base">
              <a:lnSpc>
                <a:spcPct val="106000"/>
              </a:lnSpc>
              <a:spcAft>
                <a:spcPct val="0"/>
              </a:spcAft>
              <a:buClr>
                <a:srgbClr val="000000"/>
              </a:buClr>
            </a:pPr>
            <a:r>
              <a:rPr lang="en-US" sz="1867" b="1" dirty="0">
                <a:solidFill>
                  <a:prstClr val="white"/>
                </a:solidFill>
                <a:cs typeface="Arial" charset="0"/>
              </a:rPr>
              <a:t>Test</a:t>
            </a:r>
          </a:p>
        </p:txBody>
      </p:sp>
      <p:sp>
        <p:nvSpPr>
          <p:cNvPr id="18" name="TextBox 17"/>
          <p:cNvSpPr txBox="1"/>
          <p:nvPr/>
        </p:nvSpPr>
        <p:spPr>
          <a:xfrm>
            <a:off x="11919660" y="3251200"/>
            <a:ext cx="1689100" cy="701474"/>
          </a:xfrm>
          <a:prstGeom prst="rect">
            <a:avLst/>
          </a:prstGeom>
        </p:spPr>
        <p:txBody>
          <a:bodyPr wrap="square" rtlCol="0">
            <a:spAutoFit/>
          </a:bodyPr>
          <a:lstStyle/>
          <a:p>
            <a:pPr indent="2117" algn="ctr" defTabSz="1219170" fontAlgn="base">
              <a:lnSpc>
                <a:spcPct val="106000"/>
              </a:lnSpc>
              <a:spcAft>
                <a:spcPct val="0"/>
              </a:spcAft>
              <a:buClr>
                <a:srgbClr val="000000"/>
              </a:buClr>
            </a:pPr>
            <a:r>
              <a:rPr lang="en-US" sz="1867" b="1" dirty="0">
                <a:solidFill>
                  <a:prstClr val="white"/>
                </a:solidFill>
                <a:cs typeface="Arial" charset="0"/>
              </a:rPr>
              <a:t>Workforce Transition</a:t>
            </a:r>
          </a:p>
        </p:txBody>
      </p:sp>
      <p:sp>
        <p:nvSpPr>
          <p:cNvPr id="19" name="TextBox 18"/>
          <p:cNvSpPr txBox="1"/>
          <p:nvPr/>
        </p:nvSpPr>
        <p:spPr>
          <a:xfrm>
            <a:off x="2540794" y="3860801"/>
            <a:ext cx="1727200" cy="2149627"/>
          </a:xfrm>
          <a:prstGeom prst="rect">
            <a:avLst/>
          </a:prstGeom>
        </p:spPr>
        <p:txBody>
          <a:bodyPr wrap="square" rtlCol="0">
            <a:spAutoFit/>
          </a:bodyPr>
          <a:lstStyle/>
          <a:p>
            <a:pPr marL="121917" indent="-121917" defTabSz="609238" fontAlgn="base">
              <a:lnSpc>
                <a:spcPct val="106000"/>
              </a:lnSpc>
              <a:spcBef>
                <a:spcPct val="80000"/>
              </a:spcBef>
              <a:spcAft>
                <a:spcPct val="0"/>
              </a:spcAft>
              <a:buClr>
                <a:srgbClr val="000000"/>
              </a:buClr>
              <a:buSzPct val="100000"/>
              <a:buFont typeface="Arial" pitchFamily="34" charset="0"/>
              <a:buChar char="•"/>
              <a:defRPr/>
            </a:pPr>
            <a:r>
              <a:rPr lang="en-US" sz="1867" dirty="0">
                <a:solidFill>
                  <a:prstClr val="black"/>
                </a:solidFill>
                <a:cs typeface="Arial" pitchFamily="34" charset="0"/>
              </a:rPr>
              <a:t>Refine strategy to support new operating model</a:t>
            </a:r>
          </a:p>
          <a:p>
            <a:pPr marL="226478" indent="-224361" defTabSz="1219170" fontAlgn="base">
              <a:lnSpc>
                <a:spcPct val="106000"/>
              </a:lnSpc>
              <a:spcBef>
                <a:spcPct val="80000"/>
              </a:spcBef>
              <a:spcAft>
                <a:spcPct val="0"/>
              </a:spcAft>
              <a:buClr>
                <a:srgbClr val="000000"/>
              </a:buClr>
              <a:buFont typeface="Wingdings 2" pitchFamily="18" charset="2"/>
              <a:buChar char="¡"/>
            </a:pPr>
            <a:endParaRPr lang="en-US" sz="1867" dirty="0">
              <a:solidFill>
                <a:srgbClr val="000000"/>
              </a:solidFill>
              <a:cs typeface="Arial" charset="0"/>
            </a:endParaRPr>
          </a:p>
        </p:txBody>
      </p:sp>
      <p:sp>
        <p:nvSpPr>
          <p:cNvPr id="20" name="TextBox 19"/>
          <p:cNvSpPr txBox="1"/>
          <p:nvPr/>
        </p:nvSpPr>
        <p:spPr>
          <a:xfrm>
            <a:off x="4267994" y="3860801"/>
            <a:ext cx="1873251" cy="3672800"/>
          </a:xfrm>
          <a:prstGeom prst="rect">
            <a:avLst/>
          </a:prstGeom>
        </p:spPr>
        <p:txBody>
          <a:bodyPr wrap="square" rtlCol="0">
            <a:spAutoFit/>
          </a:bodyPr>
          <a:lstStyle/>
          <a:p>
            <a:pPr marL="121917" indent="-121917" defTabSz="609238">
              <a:buSzPct val="100000"/>
              <a:buFont typeface="Arial" pitchFamily="34" charset="0"/>
              <a:buChar char="•"/>
              <a:defRPr/>
            </a:pPr>
            <a:r>
              <a:rPr lang="en-US" sz="1867" dirty="0">
                <a:solidFill>
                  <a:prstClr val="black"/>
                </a:solidFill>
                <a:cs typeface="Arial" pitchFamily="34" charset="0"/>
              </a:rPr>
              <a:t>Inventory all policies  and processes</a:t>
            </a:r>
          </a:p>
          <a:p>
            <a:pPr marL="121917" indent="-121917" defTabSz="609238">
              <a:buSzPct val="100000"/>
              <a:buFont typeface="Arial" pitchFamily="34" charset="0"/>
              <a:buChar char="•"/>
              <a:defRPr/>
            </a:pPr>
            <a:r>
              <a:rPr lang="en-US" sz="1867" dirty="0">
                <a:solidFill>
                  <a:prstClr val="black"/>
                </a:solidFill>
                <a:cs typeface="Arial" pitchFamily="34" charset="0"/>
              </a:rPr>
              <a:t>Conduct fit-gap analysis to leading practice</a:t>
            </a:r>
          </a:p>
          <a:p>
            <a:pPr marL="121917" indent="-121917" defTabSz="609238">
              <a:buSzPct val="100000"/>
              <a:buFont typeface="Arial" pitchFamily="34" charset="0"/>
              <a:buChar char="•"/>
              <a:defRPr/>
            </a:pPr>
            <a:r>
              <a:rPr lang="en-US" sz="1867" dirty="0">
                <a:solidFill>
                  <a:prstClr val="black"/>
                </a:solidFill>
                <a:cs typeface="Arial" pitchFamily="34" charset="0"/>
              </a:rPr>
              <a:t>Make recommendations and harmonize policies</a:t>
            </a:r>
          </a:p>
          <a:p>
            <a:pPr marL="226478" indent="-224361" defTabSz="1219170" fontAlgn="base">
              <a:lnSpc>
                <a:spcPct val="106000"/>
              </a:lnSpc>
              <a:spcBef>
                <a:spcPct val="80000"/>
              </a:spcBef>
              <a:spcAft>
                <a:spcPct val="0"/>
              </a:spcAft>
              <a:buClr>
                <a:srgbClr val="000000"/>
              </a:buClr>
              <a:buFont typeface="Wingdings 2" pitchFamily="18" charset="2"/>
              <a:buChar char="¡"/>
            </a:pPr>
            <a:endParaRPr lang="en-US" sz="1467" dirty="0">
              <a:solidFill>
                <a:srgbClr val="000000"/>
              </a:solidFill>
              <a:latin typeface="Arial"/>
              <a:cs typeface="Arial" charset="0"/>
            </a:endParaRPr>
          </a:p>
        </p:txBody>
      </p:sp>
      <p:sp>
        <p:nvSpPr>
          <p:cNvPr id="21" name="TextBox 20"/>
          <p:cNvSpPr txBox="1"/>
          <p:nvPr/>
        </p:nvSpPr>
        <p:spPr>
          <a:xfrm>
            <a:off x="6096794" y="3860801"/>
            <a:ext cx="1879600" cy="4822089"/>
          </a:xfrm>
          <a:prstGeom prst="rect">
            <a:avLst/>
          </a:prstGeom>
        </p:spPr>
        <p:txBody>
          <a:bodyPr wrap="square" rtlCol="0">
            <a:spAutoFit/>
          </a:bodyPr>
          <a:lstStyle/>
          <a:p>
            <a:pPr marL="121917" indent="-121917" defTabSz="1219170" fontAlgn="base">
              <a:buFont typeface="Arial" pitchFamily="34" charset="0"/>
              <a:buChar char="•"/>
              <a:defRPr/>
            </a:pPr>
            <a:r>
              <a:rPr lang="en-US" sz="1867" dirty="0">
                <a:solidFill>
                  <a:prstClr val="black"/>
                </a:solidFill>
                <a:cs typeface="Calibri" panose="020F0502020204030204" pitchFamily="34" charset="0"/>
              </a:rPr>
              <a:t>Design BSHSI processes that are scalable and repeatable  </a:t>
            </a:r>
          </a:p>
          <a:p>
            <a:pPr marL="121917" indent="-121917" defTabSz="1219170" fontAlgn="base">
              <a:buFont typeface="Arial" pitchFamily="34" charset="0"/>
              <a:buChar char="•"/>
              <a:defRPr/>
            </a:pPr>
            <a:r>
              <a:rPr lang="en-US" sz="1867" dirty="0">
                <a:solidFill>
                  <a:prstClr val="black"/>
                </a:solidFill>
                <a:cs typeface="Calibri" panose="020F0502020204030204" pitchFamily="34" charset="0"/>
              </a:rPr>
              <a:t>Develop process workbooks</a:t>
            </a:r>
          </a:p>
          <a:p>
            <a:pPr marL="121917" indent="-121917" defTabSz="1219170" fontAlgn="base">
              <a:buFont typeface="Arial" pitchFamily="34" charset="0"/>
              <a:buChar char="•"/>
              <a:defRPr/>
            </a:pPr>
            <a:r>
              <a:rPr lang="en-US" sz="1867" dirty="0">
                <a:solidFill>
                  <a:prstClr val="black"/>
                </a:solidFill>
                <a:cs typeface="Calibri" panose="020F0502020204030204" pitchFamily="34" charset="0"/>
              </a:rPr>
              <a:t>Develop operational procedures</a:t>
            </a:r>
          </a:p>
          <a:p>
            <a:pPr marL="121917" indent="-121917" defTabSz="1219170" fontAlgn="base">
              <a:buFont typeface="Arial" pitchFamily="34" charset="0"/>
              <a:buChar char="•"/>
              <a:defRPr/>
            </a:pPr>
            <a:r>
              <a:rPr lang="en-US" sz="1867" dirty="0">
                <a:solidFill>
                  <a:prstClr val="black"/>
                </a:solidFill>
                <a:cs typeface="Calibri" panose="020F0502020204030204" pitchFamily="34" charset="0"/>
              </a:rPr>
              <a:t>Conduct change impact assessment</a:t>
            </a:r>
          </a:p>
          <a:p>
            <a:pPr marL="121917" indent="-121917" defTabSz="1219170" fontAlgn="base">
              <a:buFont typeface="Arial" pitchFamily="34" charset="0"/>
              <a:buChar char="•"/>
              <a:defRPr/>
            </a:pPr>
            <a:r>
              <a:rPr lang="en-US" sz="1867" dirty="0">
                <a:solidFill>
                  <a:prstClr val="black"/>
                </a:solidFill>
                <a:cs typeface="Calibri" panose="020F0502020204030204" pitchFamily="34" charset="0"/>
              </a:rPr>
              <a:t>Design call center scripts</a:t>
            </a:r>
          </a:p>
          <a:p>
            <a:pPr marL="121917" indent="-121917" defTabSz="1219170" fontAlgn="base">
              <a:buFont typeface="Arial" pitchFamily="34" charset="0"/>
              <a:buChar char="•"/>
              <a:defRPr/>
            </a:pPr>
            <a:endParaRPr lang="en-US" sz="1867" dirty="0">
              <a:solidFill>
                <a:prstClr val="black"/>
              </a:solidFill>
              <a:cs typeface="Calibri" panose="020F0502020204030204" pitchFamily="34" charset="0"/>
            </a:endParaRPr>
          </a:p>
          <a:p>
            <a:pPr marL="226478" indent="-224361" defTabSz="1219170" fontAlgn="base">
              <a:lnSpc>
                <a:spcPct val="106000"/>
              </a:lnSpc>
              <a:spcBef>
                <a:spcPct val="80000"/>
              </a:spcBef>
              <a:spcAft>
                <a:spcPct val="0"/>
              </a:spcAft>
              <a:buClr>
                <a:srgbClr val="000000"/>
              </a:buClr>
              <a:buFont typeface="Wingdings 2" pitchFamily="18" charset="2"/>
              <a:buChar char="¡"/>
            </a:pPr>
            <a:endParaRPr lang="en-US" sz="1467" dirty="0">
              <a:solidFill>
                <a:srgbClr val="000000"/>
              </a:solidFill>
              <a:latin typeface="Arial"/>
              <a:cs typeface="Arial" charset="0"/>
            </a:endParaRPr>
          </a:p>
        </p:txBody>
      </p:sp>
      <p:sp>
        <p:nvSpPr>
          <p:cNvPr id="22" name="TextBox 21"/>
          <p:cNvSpPr txBox="1"/>
          <p:nvPr/>
        </p:nvSpPr>
        <p:spPr>
          <a:xfrm>
            <a:off x="8128794" y="3860800"/>
            <a:ext cx="1727200" cy="2925353"/>
          </a:xfrm>
          <a:prstGeom prst="rect">
            <a:avLst/>
          </a:prstGeom>
        </p:spPr>
        <p:txBody>
          <a:bodyPr wrap="square" rtlCol="0">
            <a:spAutoFit/>
          </a:bodyPr>
          <a:lstStyle/>
          <a:p>
            <a:pPr marL="121917" indent="-121917" defTabSz="1219170" fontAlgn="base">
              <a:buFont typeface="Arial" pitchFamily="34" charset="0"/>
              <a:buChar char="•"/>
              <a:defRPr/>
            </a:pPr>
            <a:r>
              <a:rPr lang="en-US" sz="1867" dirty="0">
                <a:solidFill>
                  <a:prstClr val="black"/>
                </a:solidFill>
                <a:cs typeface="Arial" pitchFamily="34" charset="0"/>
              </a:rPr>
              <a:t>Develop configuration workbooks </a:t>
            </a:r>
          </a:p>
          <a:p>
            <a:pPr marL="121917" indent="-121917" defTabSz="1219170" fontAlgn="base">
              <a:buFont typeface="Arial" pitchFamily="34" charset="0"/>
              <a:buChar char="•"/>
              <a:defRPr/>
            </a:pPr>
            <a:r>
              <a:rPr lang="en-US" sz="1867" dirty="0">
                <a:solidFill>
                  <a:prstClr val="black"/>
                </a:solidFill>
                <a:cs typeface="Arial" pitchFamily="34" charset="0"/>
              </a:rPr>
              <a:t>Update Lawson configuration</a:t>
            </a:r>
          </a:p>
          <a:p>
            <a:pPr marL="121917" indent="-121917" defTabSz="1219170" fontAlgn="base">
              <a:buFont typeface="Arial" pitchFamily="34" charset="0"/>
              <a:buChar char="•"/>
              <a:defRPr/>
            </a:pPr>
            <a:r>
              <a:rPr lang="en-US" sz="1867" dirty="0">
                <a:solidFill>
                  <a:prstClr val="black"/>
                </a:solidFill>
                <a:cs typeface="Arial" pitchFamily="34" charset="0"/>
              </a:rPr>
              <a:t>Update point solutions</a:t>
            </a:r>
          </a:p>
          <a:p>
            <a:pPr marL="226478" indent="-224361" defTabSz="1219170" fontAlgn="base">
              <a:lnSpc>
                <a:spcPct val="106000"/>
              </a:lnSpc>
              <a:spcBef>
                <a:spcPct val="80000"/>
              </a:spcBef>
              <a:spcAft>
                <a:spcPct val="0"/>
              </a:spcAft>
              <a:buClr>
                <a:srgbClr val="000000"/>
              </a:buClr>
              <a:buFont typeface="Wingdings 2" pitchFamily="18" charset="2"/>
              <a:buChar char="¡"/>
            </a:pPr>
            <a:endParaRPr lang="en-US" sz="1867" dirty="0">
              <a:solidFill>
                <a:srgbClr val="000000"/>
              </a:solidFill>
              <a:cs typeface="Arial" charset="0"/>
            </a:endParaRPr>
          </a:p>
        </p:txBody>
      </p:sp>
      <p:sp>
        <p:nvSpPr>
          <p:cNvPr id="23" name="TextBox 22"/>
          <p:cNvSpPr txBox="1"/>
          <p:nvPr/>
        </p:nvSpPr>
        <p:spPr>
          <a:xfrm>
            <a:off x="9855994" y="3860800"/>
            <a:ext cx="1828800" cy="3063339"/>
          </a:xfrm>
          <a:prstGeom prst="rect">
            <a:avLst/>
          </a:prstGeom>
        </p:spPr>
        <p:txBody>
          <a:bodyPr wrap="square" rtlCol="0">
            <a:spAutoFit/>
          </a:bodyPr>
          <a:lstStyle/>
          <a:p>
            <a:pPr marL="121917" indent="-121917" defTabSz="1219170" fontAlgn="base">
              <a:lnSpc>
                <a:spcPct val="106000"/>
              </a:lnSpc>
              <a:spcBef>
                <a:spcPct val="80000"/>
              </a:spcBef>
              <a:spcAft>
                <a:spcPct val="0"/>
              </a:spcAft>
              <a:buClr>
                <a:srgbClr val="000000"/>
              </a:buClr>
              <a:buFont typeface="Arial" pitchFamily="34" charset="0"/>
              <a:buChar char="•"/>
              <a:defRPr/>
            </a:pPr>
            <a:r>
              <a:rPr lang="en-US" sz="1867" dirty="0">
                <a:solidFill>
                  <a:prstClr val="black"/>
                </a:solidFill>
                <a:cs typeface="Calibri" panose="020F0502020204030204" pitchFamily="34" charset="0"/>
              </a:rPr>
              <a:t>Conduct user acceptance, system integration, and parallel testing for Lawson updates</a:t>
            </a:r>
          </a:p>
          <a:p>
            <a:pPr marL="226478" indent="-224361" defTabSz="1219170" fontAlgn="base">
              <a:lnSpc>
                <a:spcPct val="106000"/>
              </a:lnSpc>
              <a:spcBef>
                <a:spcPct val="80000"/>
              </a:spcBef>
              <a:spcAft>
                <a:spcPct val="0"/>
              </a:spcAft>
              <a:buClr>
                <a:srgbClr val="000000"/>
              </a:buClr>
              <a:buFont typeface="Wingdings 2" pitchFamily="18" charset="2"/>
              <a:buChar char="¡"/>
            </a:pPr>
            <a:endParaRPr lang="en-US" sz="1867" dirty="0">
              <a:solidFill>
                <a:srgbClr val="000000"/>
              </a:solidFill>
              <a:cs typeface="Calibri" panose="020F0502020204030204" pitchFamily="34" charset="0"/>
            </a:endParaRPr>
          </a:p>
        </p:txBody>
      </p:sp>
      <p:sp>
        <p:nvSpPr>
          <p:cNvPr id="24" name="TextBox 23"/>
          <p:cNvSpPr txBox="1"/>
          <p:nvPr/>
        </p:nvSpPr>
        <p:spPr>
          <a:xfrm>
            <a:off x="11684794" y="3860801"/>
            <a:ext cx="2336800" cy="4701480"/>
          </a:xfrm>
          <a:prstGeom prst="rect">
            <a:avLst/>
          </a:prstGeom>
        </p:spPr>
        <p:txBody>
          <a:bodyPr wrap="square" rtlCol="0">
            <a:spAutoFit/>
          </a:bodyPr>
          <a:lstStyle/>
          <a:p>
            <a:pPr marL="121917" indent="-121917" defTabSz="1219170" fontAlgn="base">
              <a:buFont typeface="Arial" pitchFamily="34" charset="0"/>
              <a:buChar char="•"/>
              <a:defRPr/>
            </a:pPr>
            <a:r>
              <a:rPr lang="en-US" sz="1867" dirty="0">
                <a:solidFill>
                  <a:prstClr val="black"/>
                </a:solidFill>
                <a:cs typeface="Arial" pitchFamily="34" charset="0"/>
              </a:rPr>
              <a:t>Develop role profiles and talent assessment tool</a:t>
            </a:r>
          </a:p>
          <a:p>
            <a:pPr marL="121917" indent="-121917" defTabSz="1219170" fontAlgn="base">
              <a:buFont typeface="Arial" pitchFamily="34" charset="0"/>
              <a:buChar char="•"/>
              <a:defRPr/>
            </a:pPr>
            <a:r>
              <a:rPr lang="en-US" sz="1867" dirty="0">
                <a:solidFill>
                  <a:prstClr val="black"/>
                </a:solidFill>
                <a:cs typeface="Arial" pitchFamily="34" charset="0"/>
              </a:rPr>
              <a:t>Develop workforce transition plan</a:t>
            </a:r>
          </a:p>
          <a:p>
            <a:pPr marL="121917" indent="-121917" defTabSz="1219170" fontAlgn="base">
              <a:buFont typeface="Arial" pitchFamily="34" charset="0"/>
              <a:buChar char="•"/>
              <a:defRPr/>
            </a:pPr>
            <a:r>
              <a:rPr lang="en-US" sz="1867" dirty="0">
                <a:solidFill>
                  <a:prstClr val="black"/>
                </a:solidFill>
                <a:cs typeface="Arial" pitchFamily="34" charset="0"/>
              </a:rPr>
              <a:t>Develop course curriculum</a:t>
            </a:r>
          </a:p>
          <a:p>
            <a:pPr marL="121917" indent="-121917" defTabSz="1219170" fontAlgn="base">
              <a:buFont typeface="Arial" pitchFamily="34" charset="0"/>
              <a:buChar char="•"/>
              <a:defRPr/>
            </a:pPr>
            <a:r>
              <a:rPr lang="en-US" sz="1867" dirty="0">
                <a:solidFill>
                  <a:prstClr val="black"/>
                </a:solidFill>
                <a:cs typeface="Arial" pitchFamily="34" charset="0"/>
              </a:rPr>
              <a:t>Develop Web Based Training (WBT) materials</a:t>
            </a:r>
          </a:p>
          <a:p>
            <a:pPr marL="121917" indent="-121917" defTabSz="1219170" fontAlgn="base">
              <a:buFont typeface="Arial" pitchFamily="34" charset="0"/>
              <a:buChar char="•"/>
              <a:defRPr/>
            </a:pPr>
            <a:r>
              <a:rPr lang="en-US" sz="1867" dirty="0">
                <a:solidFill>
                  <a:prstClr val="black"/>
                </a:solidFill>
                <a:cs typeface="Arial" pitchFamily="34" charset="0"/>
              </a:rPr>
              <a:t>Develop Instructor Lead Training (ILT) materials</a:t>
            </a:r>
          </a:p>
          <a:p>
            <a:pPr marL="121917" indent="-121917" defTabSz="1219170" fontAlgn="base">
              <a:buFont typeface="Arial" pitchFamily="34" charset="0"/>
              <a:buChar char="•"/>
              <a:defRPr/>
            </a:pPr>
            <a:r>
              <a:rPr lang="en-US" sz="1867" dirty="0">
                <a:solidFill>
                  <a:prstClr val="black"/>
                </a:solidFill>
                <a:cs typeface="Arial" pitchFamily="34" charset="0"/>
              </a:rPr>
              <a:t>Conduct training</a:t>
            </a:r>
          </a:p>
          <a:p>
            <a:pPr marL="121917" indent="-121917" defTabSz="1219170" fontAlgn="base">
              <a:buFont typeface="Arial" pitchFamily="34" charset="0"/>
              <a:buChar char="•"/>
              <a:defRPr/>
            </a:pPr>
            <a:endParaRPr lang="en-US" sz="1333" dirty="0">
              <a:solidFill>
                <a:prstClr val="black"/>
              </a:solidFill>
              <a:latin typeface="Arial" pitchFamily="34" charset="0"/>
              <a:cs typeface="Arial" pitchFamily="34" charset="0"/>
            </a:endParaRPr>
          </a:p>
          <a:p>
            <a:pPr marL="2117" defTabSz="1219170" fontAlgn="base">
              <a:lnSpc>
                <a:spcPct val="106000"/>
              </a:lnSpc>
              <a:spcBef>
                <a:spcPct val="80000"/>
              </a:spcBef>
              <a:spcAft>
                <a:spcPct val="0"/>
              </a:spcAft>
              <a:buClr>
                <a:srgbClr val="000000"/>
              </a:buClr>
            </a:pPr>
            <a:endParaRPr lang="en-US" sz="1333" dirty="0">
              <a:solidFill>
                <a:srgbClr val="000000"/>
              </a:solidFill>
              <a:latin typeface="Arial"/>
              <a:cs typeface="Arial" charset="0"/>
            </a:endParaRPr>
          </a:p>
        </p:txBody>
      </p:sp>
      <p:grpSp>
        <p:nvGrpSpPr>
          <p:cNvPr id="25" name="Group 24"/>
          <p:cNvGrpSpPr/>
          <p:nvPr/>
        </p:nvGrpSpPr>
        <p:grpSpPr>
          <a:xfrm>
            <a:off x="0" y="7950200"/>
            <a:ext cx="16257588" cy="1193800"/>
            <a:chOff x="0" y="6214646"/>
            <a:chExt cx="9144000" cy="651292"/>
          </a:xfrm>
        </p:grpSpPr>
        <p:pic>
          <p:nvPicPr>
            <p:cNvPr id="26" name="Picture 2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endParaRPr lang="en-US" sz="2133" dirty="0">
                <a:solidFill>
                  <a:srgbClr val="0070C0"/>
                </a:solidFill>
                <a:latin typeface="Century Gothic" pitchFamily="34" charset="0"/>
              </a:endParaRPr>
            </a:p>
          </p:txBody>
        </p:sp>
      </p:grpSp>
    </p:spTree>
    <p:extLst>
      <p:ext uri="{BB962C8B-B14F-4D97-AF65-F5344CB8AC3E}">
        <p14:creationId xmlns:p14="http://schemas.microsoft.com/office/powerpoint/2010/main" val="25442484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bwMode="gray">
          <a:xfrm>
            <a:off x="4064794" y="914400"/>
            <a:ext cx="8331200" cy="1016000"/>
          </a:xfrm>
          <a:prstGeom prst="rect">
            <a:avLst/>
          </a:prstGeom>
          <a:solidFill>
            <a:schemeClr val="bg1"/>
          </a:solidFill>
          <a:ln w="9525" algn="ctr">
            <a:noFill/>
            <a:miter lim="800000"/>
            <a:headEnd/>
            <a:tailEnd/>
          </a:ln>
        </p:spPr>
        <p:txBody>
          <a:bodyPr vert="horz" wrap="square" lIns="97536" tIns="0" rIns="97536" bIns="0" numCol="1" anchor="ctr" anchorCtr="1" compatLnSpc="1">
            <a:prstTxWarp prst="textNoShape">
              <a:avLst/>
            </a:prstTxWarp>
          </a:bodyPr>
          <a:lstStyle/>
          <a:p>
            <a:pPr algn="ctr" defTabSz="1219170" fontAlgn="base">
              <a:lnSpc>
                <a:spcPct val="106000"/>
              </a:lnSpc>
              <a:spcBef>
                <a:spcPct val="0"/>
              </a:spcBef>
              <a:spcAft>
                <a:spcPct val="0"/>
              </a:spcAft>
              <a:buClr>
                <a:srgbClr val="000000"/>
              </a:buClr>
              <a:buSzPct val="80000"/>
              <a:tabLst>
                <a:tab pos="4783547" algn="r"/>
              </a:tabLst>
              <a:defRPr/>
            </a:pPr>
            <a:r>
              <a:rPr lang="en-US" sz="3200" b="1" kern="0" dirty="0">
                <a:solidFill>
                  <a:srgbClr val="000000"/>
                </a:solidFill>
                <a:cs typeface="Arial" charset="0"/>
              </a:rPr>
              <a:t>Challenges We Needed to Overcome for Implementation</a:t>
            </a:r>
          </a:p>
        </p:txBody>
      </p:sp>
      <p:grpSp>
        <p:nvGrpSpPr>
          <p:cNvPr id="8" name="Group 3"/>
          <p:cNvGrpSpPr/>
          <p:nvPr/>
        </p:nvGrpSpPr>
        <p:grpSpPr>
          <a:xfrm>
            <a:off x="2032794" y="8286195"/>
            <a:ext cx="12192000" cy="868389"/>
            <a:chOff x="0" y="6214646"/>
            <a:chExt cx="9144000" cy="651292"/>
          </a:xfrm>
        </p:grpSpPr>
        <p:pic>
          <p:nvPicPr>
            <p:cNvPr id="9" name="Picture 8"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r>
                <a:rPr lang="en-US" sz="2133" dirty="0">
                  <a:solidFill>
                    <a:srgbClr val="0070C0"/>
                  </a:solidFill>
                  <a:latin typeface="Century Gothic" pitchFamily="34" charset="0"/>
                </a:rPr>
                <a:t> </a:t>
              </a:r>
            </a:p>
          </p:txBody>
        </p:sp>
      </p:grpSp>
      <p:sp>
        <p:nvSpPr>
          <p:cNvPr id="12" name="Text Placeholder 1"/>
          <p:cNvSpPr txBox="1">
            <a:spLocks/>
          </p:cNvSpPr>
          <p:nvPr/>
        </p:nvSpPr>
        <p:spPr bwMode="gray">
          <a:xfrm>
            <a:off x="2947194" y="4165600"/>
            <a:ext cx="10261600" cy="1016000"/>
          </a:xfrm>
          <a:prstGeom prst="rect">
            <a:avLst/>
          </a:prstGeom>
          <a:solidFill>
            <a:schemeClr val="bg1"/>
          </a:solidFill>
          <a:ln w="9525" algn="ctr">
            <a:noFill/>
            <a:miter lim="800000"/>
            <a:headEnd/>
            <a:tailEnd/>
          </a:ln>
        </p:spPr>
        <p:txBody>
          <a:bodyPr vert="horz" wrap="square" lIns="97536" tIns="0" rIns="97536" bIns="0" numCol="1" anchor="ctr" anchorCtr="1" compatLnSpc="1">
            <a:prstTxWarp prst="textNoShape">
              <a:avLst/>
            </a:prstTxWarp>
          </a:bodyPr>
          <a:lstStyle/>
          <a:p>
            <a:pPr marL="457189" indent="-457189" defTabSz="1219170" fontAlgn="base">
              <a:lnSpc>
                <a:spcPct val="106000"/>
              </a:lnSpc>
              <a:spcBef>
                <a:spcPct val="0"/>
              </a:spcBef>
              <a:spcAft>
                <a:spcPct val="0"/>
              </a:spcAft>
              <a:buClr>
                <a:srgbClr val="000000"/>
              </a:buClr>
              <a:buSzPct val="80000"/>
              <a:buFont typeface="Arial" panose="020B0604020202020204" pitchFamily="34" charset="0"/>
              <a:buChar char="•"/>
              <a:tabLst>
                <a:tab pos="4783547" algn="r"/>
              </a:tabLst>
              <a:defRPr/>
            </a:pPr>
            <a:r>
              <a:rPr lang="en-US" sz="3200" kern="0" dirty="0">
                <a:solidFill>
                  <a:srgbClr val="000000"/>
                </a:solidFill>
                <a:cs typeface="Arial" charset="0"/>
              </a:rPr>
              <a:t>A large percentage of employees did not have or use email</a:t>
            </a:r>
          </a:p>
          <a:p>
            <a:pPr marL="457189" indent="-457189" defTabSz="1219170" fontAlgn="base">
              <a:lnSpc>
                <a:spcPct val="106000"/>
              </a:lnSpc>
              <a:spcBef>
                <a:spcPct val="0"/>
              </a:spcBef>
              <a:spcAft>
                <a:spcPct val="0"/>
              </a:spcAft>
              <a:buClr>
                <a:srgbClr val="000000"/>
              </a:buClr>
              <a:buSzPct val="80000"/>
              <a:buFont typeface="Arial" panose="020B0604020202020204" pitchFamily="34" charset="0"/>
              <a:buChar char="•"/>
              <a:tabLst>
                <a:tab pos="4783547" algn="r"/>
              </a:tabLst>
              <a:defRPr/>
            </a:pPr>
            <a:r>
              <a:rPr lang="en-US" sz="3200" kern="0" dirty="0">
                <a:solidFill>
                  <a:srgbClr val="000000"/>
                </a:solidFill>
                <a:cs typeface="Arial" charset="0"/>
              </a:rPr>
              <a:t>Healthcare is a 24/7/365 operation with multiple shifts; HR has historically been one shift from 8 AM to 5 PM </a:t>
            </a:r>
          </a:p>
          <a:p>
            <a:pPr marL="457189" indent="-457189" defTabSz="1219170" fontAlgn="base">
              <a:lnSpc>
                <a:spcPct val="106000"/>
              </a:lnSpc>
              <a:spcBef>
                <a:spcPct val="0"/>
              </a:spcBef>
              <a:spcAft>
                <a:spcPct val="0"/>
              </a:spcAft>
              <a:buClr>
                <a:srgbClr val="000000"/>
              </a:buClr>
              <a:buSzPct val="80000"/>
              <a:buFont typeface="Arial" panose="020B0604020202020204" pitchFamily="34" charset="0"/>
              <a:buChar char="•"/>
              <a:tabLst>
                <a:tab pos="4783547" algn="r"/>
              </a:tabLst>
              <a:defRPr/>
            </a:pPr>
            <a:r>
              <a:rPr lang="en-US" sz="3200" kern="0" dirty="0">
                <a:solidFill>
                  <a:srgbClr val="000000"/>
                </a:solidFill>
                <a:cs typeface="Arial" charset="0"/>
              </a:rPr>
              <a:t>Decentralized operating model with high amount of variation </a:t>
            </a:r>
          </a:p>
          <a:p>
            <a:pPr marL="457189" indent="-457189" defTabSz="1219170" fontAlgn="base">
              <a:lnSpc>
                <a:spcPct val="106000"/>
              </a:lnSpc>
              <a:spcBef>
                <a:spcPct val="0"/>
              </a:spcBef>
              <a:spcAft>
                <a:spcPct val="0"/>
              </a:spcAft>
              <a:buClr>
                <a:srgbClr val="000000"/>
              </a:buClr>
              <a:buSzPct val="80000"/>
              <a:buFont typeface="Arial" panose="020B0604020202020204" pitchFamily="34" charset="0"/>
              <a:buChar char="•"/>
              <a:tabLst>
                <a:tab pos="4783547" algn="r"/>
              </a:tabLst>
              <a:defRPr/>
            </a:pPr>
            <a:r>
              <a:rPr lang="en-US" sz="3200" kern="0" dirty="0">
                <a:solidFill>
                  <a:srgbClr val="000000"/>
                </a:solidFill>
                <a:cs typeface="Arial" charset="0"/>
              </a:rPr>
              <a:t>Many of the current HR staff did not have the skills and competencies needed for their future state roles</a:t>
            </a:r>
          </a:p>
          <a:p>
            <a:pPr marL="457189" indent="-457189" defTabSz="1219170" fontAlgn="base">
              <a:lnSpc>
                <a:spcPct val="106000"/>
              </a:lnSpc>
              <a:spcBef>
                <a:spcPct val="0"/>
              </a:spcBef>
              <a:spcAft>
                <a:spcPct val="0"/>
              </a:spcAft>
              <a:buClr>
                <a:srgbClr val="000000"/>
              </a:buClr>
              <a:buSzPct val="80000"/>
              <a:buFont typeface="Arial" panose="020B0604020202020204" pitchFamily="34" charset="0"/>
              <a:buChar char="•"/>
              <a:tabLst>
                <a:tab pos="4783547" algn="r"/>
              </a:tabLst>
              <a:defRPr/>
            </a:pPr>
            <a:r>
              <a:rPr lang="en-US" sz="3200" kern="0" dirty="0">
                <a:solidFill>
                  <a:srgbClr val="000000"/>
                </a:solidFill>
                <a:cs typeface="Arial" charset="0"/>
              </a:rPr>
              <a:t>Effectiveness of third-party vendors and interfaces</a:t>
            </a:r>
          </a:p>
          <a:p>
            <a:pPr marL="457189" indent="-457189" defTabSz="1219170" fontAlgn="base">
              <a:lnSpc>
                <a:spcPct val="106000"/>
              </a:lnSpc>
              <a:spcBef>
                <a:spcPct val="0"/>
              </a:spcBef>
              <a:spcAft>
                <a:spcPct val="0"/>
              </a:spcAft>
              <a:buClr>
                <a:srgbClr val="000000"/>
              </a:buClr>
              <a:buSzPct val="80000"/>
              <a:buFont typeface="Arial" panose="020B0604020202020204" pitchFamily="34" charset="0"/>
              <a:buChar char="•"/>
              <a:tabLst>
                <a:tab pos="4783547" algn="r"/>
              </a:tabLst>
              <a:defRPr/>
            </a:pPr>
            <a:r>
              <a:rPr lang="en-US" sz="3200" kern="0" dirty="0">
                <a:solidFill>
                  <a:srgbClr val="000000"/>
                </a:solidFill>
                <a:cs typeface="Arial" charset="0"/>
              </a:rPr>
              <a:t>Enwisen/Lawson integration</a:t>
            </a:r>
          </a:p>
        </p:txBody>
      </p:sp>
    </p:spTree>
    <p:extLst>
      <p:ext uri="{BB962C8B-B14F-4D97-AF65-F5344CB8AC3E}">
        <p14:creationId xmlns:p14="http://schemas.microsoft.com/office/powerpoint/2010/main" val="3390675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55811" y="3661260"/>
            <a:ext cx="12448164" cy="4629595"/>
          </a:xfrm>
          <a:prstGeom prst="rect">
            <a:avLst/>
          </a:prstGeom>
        </p:spPr>
        <p:txBody>
          <a:bodyPr/>
          <a:lstStyle>
            <a:lvl1pPr marL="287338" marR="0" indent="-287338" algn="l" defTabSz="1451519" rtl="0" eaLnBrk="1" fontAlgn="auto" latinLnBrk="0" hangingPunct="1">
              <a:lnSpc>
                <a:spcPct val="85000"/>
              </a:lnSpc>
              <a:spcBef>
                <a:spcPts val="600"/>
              </a:spcBef>
              <a:spcAft>
                <a:spcPts val="600"/>
              </a:spcAft>
              <a:buClrTx/>
              <a:buSzTx/>
              <a:buFont typeface="Arial" pitchFamily="34" charset="0"/>
              <a:buChar char="•"/>
              <a:tabLst/>
              <a:defRPr sz="3000" kern="1200" spc="-50" baseline="0">
                <a:solidFill>
                  <a:schemeClr val="bg2">
                    <a:lumMod val="25000"/>
                  </a:schemeClr>
                </a:solidFill>
                <a:latin typeface="+mn-lt"/>
                <a:ea typeface="Tahoma" pitchFamily="34" charset="0"/>
                <a:cs typeface="Tahoma" pitchFamily="34" charset="0"/>
              </a:defRPr>
            </a:lvl1pPr>
            <a:lvl2pPr marL="736600" marR="0" indent="-280988" algn="l" defTabSz="1451519" rtl="0" eaLnBrk="1" fontAlgn="auto" latinLnBrk="0" hangingPunct="1">
              <a:lnSpc>
                <a:spcPct val="85000"/>
              </a:lnSpc>
              <a:spcBef>
                <a:spcPts val="600"/>
              </a:spcBef>
              <a:spcAft>
                <a:spcPts val="600"/>
              </a:spcAft>
              <a:buClrTx/>
              <a:buSzTx/>
              <a:buFont typeface="Arial" pitchFamily="34" charset="0"/>
              <a:buChar char="•"/>
              <a:tabLst/>
              <a:defRPr sz="2600" kern="1200" spc="-50" baseline="0">
                <a:solidFill>
                  <a:schemeClr val="bg2">
                    <a:lumMod val="25000"/>
                  </a:schemeClr>
                </a:solidFill>
                <a:latin typeface="+mn-lt"/>
                <a:ea typeface="Tahoma" pitchFamily="34" charset="0"/>
                <a:cs typeface="Tahoma" pitchFamily="34" charset="0"/>
              </a:defRPr>
            </a:lvl2pPr>
            <a:lvl3pPr marL="1255713" marR="0" indent="-239713" algn="l" defTabSz="1451519" rtl="0" eaLnBrk="1" fontAlgn="auto" latinLnBrk="0" hangingPunct="1">
              <a:lnSpc>
                <a:spcPct val="85000"/>
              </a:lnSpc>
              <a:spcBef>
                <a:spcPts val="600"/>
              </a:spcBef>
              <a:spcAft>
                <a:spcPts val="600"/>
              </a:spcAft>
              <a:buClrTx/>
              <a:buSzTx/>
              <a:buFont typeface="Arial" pitchFamily="34" charset="0"/>
              <a:buChar char="•"/>
              <a:tabLst/>
              <a:defRPr sz="2200" kern="1200" spc="-50" baseline="0">
                <a:solidFill>
                  <a:schemeClr val="bg2">
                    <a:lumMod val="25000"/>
                  </a:schemeClr>
                </a:solidFill>
                <a:latin typeface="+mn-lt"/>
                <a:ea typeface="Tahoma" pitchFamily="34" charset="0"/>
                <a:cs typeface="Tahoma" pitchFamily="34" charset="0"/>
              </a:defRPr>
            </a:lvl3pPr>
            <a:lvl4pPr marL="1651000" marR="0" indent="-177800" algn="l" defTabSz="1451519" rtl="0" eaLnBrk="1" fontAlgn="auto" latinLnBrk="0" hangingPunct="1">
              <a:lnSpc>
                <a:spcPct val="85000"/>
              </a:lnSpc>
              <a:spcBef>
                <a:spcPts val="600"/>
              </a:spcBef>
              <a:spcAft>
                <a:spcPts val="600"/>
              </a:spcAft>
              <a:buClrTx/>
              <a:buSzTx/>
              <a:buFont typeface="Arial" pitchFamily="34" charset="0"/>
              <a:buChar char="•"/>
              <a:tabLst/>
              <a:defRPr sz="1800" kern="1200" spc="-50" baseline="0">
                <a:solidFill>
                  <a:schemeClr val="bg2">
                    <a:lumMod val="25000"/>
                  </a:schemeClr>
                </a:solidFill>
                <a:latin typeface="+mn-lt"/>
                <a:ea typeface="Tahoma" pitchFamily="34" charset="0"/>
                <a:cs typeface="Tahoma" pitchFamily="34" charset="0"/>
              </a:defRPr>
            </a:lvl4pPr>
            <a:lvl5pPr marL="2116138" marR="0" indent="-171450" algn="l" defTabSz="1451519" rtl="0" eaLnBrk="1" fontAlgn="auto" latinLnBrk="0" hangingPunct="1">
              <a:lnSpc>
                <a:spcPct val="85000"/>
              </a:lnSpc>
              <a:spcBef>
                <a:spcPts val="600"/>
              </a:spcBef>
              <a:spcAft>
                <a:spcPts val="600"/>
              </a:spcAft>
              <a:buClrTx/>
              <a:buSzTx/>
              <a:buFont typeface="Arial" pitchFamily="34" charset="0"/>
              <a:buChar char="•"/>
              <a:tabLst/>
              <a:defRPr sz="1600" kern="1200" spc="-50" baseline="0">
                <a:solidFill>
                  <a:schemeClr val="bg2">
                    <a:lumMod val="25000"/>
                  </a:schemeClr>
                </a:solidFill>
                <a:latin typeface="+mn-lt"/>
                <a:ea typeface="Tahoma" pitchFamily="34" charset="0"/>
                <a:cs typeface="Tahoma"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r>
              <a:rPr lang="en-US" dirty="0" smtClean="0">
                <a:solidFill>
                  <a:schemeClr val="bg1"/>
                </a:solidFill>
              </a:rPr>
              <a:t>What is HR Transformation?</a:t>
            </a:r>
          </a:p>
          <a:p>
            <a:r>
              <a:rPr lang="en-US" dirty="0" smtClean="0">
                <a:solidFill>
                  <a:schemeClr val="bg1"/>
                </a:solidFill>
              </a:rPr>
              <a:t>From yesterday to today</a:t>
            </a:r>
          </a:p>
          <a:p>
            <a:r>
              <a:rPr lang="en-US" dirty="0" smtClean="0">
                <a:solidFill>
                  <a:schemeClr val="bg1"/>
                </a:solidFill>
              </a:rPr>
              <a:t>Guiding principles and key components</a:t>
            </a:r>
          </a:p>
          <a:p>
            <a:r>
              <a:rPr lang="en-US" dirty="0" smtClean="0">
                <a:solidFill>
                  <a:schemeClr val="bg1"/>
                </a:solidFill>
              </a:rPr>
              <a:t>Case study: Bon Secours Health System</a:t>
            </a:r>
          </a:p>
          <a:p>
            <a:r>
              <a:rPr lang="en-US" dirty="0" smtClean="0">
                <a:solidFill>
                  <a:schemeClr val="bg1"/>
                </a:solidFill>
              </a:rPr>
              <a:t>Case study: </a:t>
            </a:r>
            <a:r>
              <a:rPr lang="en-US" dirty="0" err="1" smtClean="0">
                <a:solidFill>
                  <a:schemeClr val="bg1"/>
                </a:solidFill>
              </a:rPr>
              <a:t>Inova</a:t>
            </a:r>
            <a:r>
              <a:rPr lang="en-US" dirty="0" smtClean="0">
                <a:solidFill>
                  <a:schemeClr val="bg1"/>
                </a:solidFill>
              </a:rPr>
              <a:t> Health System</a:t>
            </a:r>
          </a:p>
          <a:p>
            <a:r>
              <a:rPr lang="en-US" dirty="0" smtClean="0">
                <a:solidFill>
                  <a:schemeClr val="bg1"/>
                </a:solidFill>
              </a:rPr>
              <a:t>Trends affecting the future</a:t>
            </a:r>
          </a:p>
          <a:p>
            <a:endParaRPr lang="en-US" dirty="0" smtClean="0"/>
          </a:p>
          <a:p>
            <a:endParaRPr lang="en-US" dirty="0"/>
          </a:p>
        </p:txBody>
      </p:sp>
      <p:pic>
        <p:nvPicPr>
          <p:cNvPr id="5" name="Picture 4"/>
          <p:cNvPicPr>
            <a:picLocks noChangeAspect="1"/>
          </p:cNvPicPr>
          <p:nvPr/>
        </p:nvPicPr>
        <p:blipFill rotWithShape="1">
          <a:blip r:embed="rId3"/>
          <a:srcRect b="8365"/>
          <a:stretch/>
        </p:blipFill>
        <p:spPr>
          <a:xfrm>
            <a:off x="994664" y="961022"/>
            <a:ext cx="2505456" cy="1865393"/>
          </a:xfrm>
          <a:prstGeom prst="rect">
            <a:avLst/>
          </a:prstGeom>
        </p:spPr>
      </p:pic>
    </p:spTree>
    <p:extLst>
      <p:ext uri="{BB962C8B-B14F-4D97-AF65-F5344CB8AC3E}">
        <p14:creationId xmlns:p14="http://schemas.microsoft.com/office/powerpoint/2010/main" val="269028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94" y="609600"/>
            <a:ext cx="10972800" cy="1320800"/>
          </a:xfrm>
        </p:spPr>
        <p:txBody>
          <a:bodyPr>
            <a:normAutofit/>
          </a:bodyPr>
          <a:lstStyle/>
          <a:p>
            <a:r>
              <a:rPr lang="en-US" sz="3200" b="1" dirty="0">
                <a:latin typeface="+mn-lt"/>
              </a:rPr>
              <a:t>Enabling Technologies</a:t>
            </a:r>
          </a:p>
        </p:txBody>
      </p:sp>
      <p:sp>
        <p:nvSpPr>
          <p:cNvPr id="3" name="Content Placeholder 2"/>
          <p:cNvSpPr>
            <a:spLocks noGrp="1"/>
          </p:cNvSpPr>
          <p:nvPr>
            <p:ph idx="1"/>
          </p:nvPr>
        </p:nvSpPr>
        <p:spPr>
          <a:xfrm>
            <a:off x="2642394" y="1930400"/>
            <a:ext cx="5384800" cy="6197600"/>
          </a:xfrm>
        </p:spPr>
        <p:txBody>
          <a:bodyPr>
            <a:normAutofit fontScale="92500" lnSpcReduction="20000"/>
          </a:bodyPr>
          <a:lstStyle/>
          <a:p>
            <a:r>
              <a:rPr lang="en-US" sz="2800" dirty="0">
                <a:latin typeface="+mn-lt"/>
              </a:rPr>
              <a:t>Lawson</a:t>
            </a:r>
          </a:p>
          <a:p>
            <a:pPr lvl="1">
              <a:buFont typeface="Wingdings" panose="05000000000000000000" pitchFamily="2" charset="2"/>
              <a:buChar char="§"/>
            </a:pPr>
            <a:r>
              <a:rPr lang="en-US" sz="2800" dirty="0">
                <a:latin typeface="+mn-lt"/>
              </a:rPr>
              <a:t>Manager self-service</a:t>
            </a:r>
          </a:p>
          <a:p>
            <a:pPr lvl="1">
              <a:buFont typeface="Wingdings" panose="05000000000000000000" pitchFamily="2" charset="2"/>
              <a:buChar char="§"/>
            </a:pPr>
            <a:r>
              <a:rPr lang="en-US" sz="2800" dirty="0">
                <a:latin typeface="+mn-lt"/>
              </a:rPr>
              <a:t>Employee self-service</a:t>
            </a:r>
          </a:p>
          <a:p>
            <a:r>
              <a:rPr lang="en-US" sz="2800" dirty="0">
                <a:latin typeface="+mn-lt"/>
              </a:rPr>
              <a:t>Enwisen</a:t>
            </a:r>
          </a:p>
          <a:p>
            <a:pPr lvl="1">
              <a:buFont typeface="Wingdings" panose="05000000000000000000" pitchFamily="2" charset="2"/>
              <a:buChar char="§"/>
            </a:pPr>
            <a:r>
              <a:rPr lang="en-US" sz="2800" dirty="0">
                <a:latin typeface="+mn-lt"/>
              </a:rPr>
              <a:t>Case management</a:t>
            </a:r>
          </a:p>
          <a:p>
            <a:pPr lvl="1">
              <a:buFont typeface="Wingdings" panose="05000000000000000000" pitchFamily="2" charset="2"/>
              <a:buChar char="§"/>
            </a:pPr>
            <a:r>
              <a:rPr lang="en-US" sz="2800" dirty="0">
                <a:latin typeface="+mn-lt"/>
              </a:rPr>
              <a:t>Knowledgebase</a:t>
            </a:r>
          </a:p>
          <a:p>
            <a:r>
              <a:rPr lang="en-US" sz="2800" dirty="0">
                <a:latin typeface="+mn-lt"/>
              </a:rPr>
              <a:t>Uptivity</a:t>
            </a:r>
          </a:p>
          <a:p>
            <a:pPr lvl="1">
              <a:buFont typeface="Wingdings" panose="05000000000000000000" pitchFamily="2" charset="2"/>
              <a:buChar char="§"/>
            </a:pPr>
            <a:r>
              <a:rPr lang="en-US" sz="2800" dirty="0">
                <a:latin typeface="+mn-lt"/>
              </a:rPr>
              <a:t>Call recording</a:t>
            </a:r>
          </a:p>
          <a:p>
            <a:pPr lvl="1">
              <a:buFont typeface="Wingdings" panose="05000000000000000000" pitchFamily="2" charset="2"/>
              <a:buChar char="§"/>
            </a:pPr>
            <a:r>
              <a:rPr lang="en-US" sz="2800" dirty="0">
                <a:latin typeface="+mn-lt"/>
              </a:rPr>
              <a:t>Call QA</a:t>
            </a:r>
          </a:p>
          <a:p>
            <a:pPr lvl="1">
              <a:buFont typeface="Wingdings" panose="05000000000000000000" pitchFamily="2" charset="2"/>
              <a:buChar char="§"/>
            </a:pPr>
            <a:r>
              <a:rPr lang="en-US" sz="2800" dirty="0">
                <a:latin typeface="+mn-lt"/>
              </a:rPr>
              <a:t>Live monitoring</a:t>
            </a:r>
          </a:p>
          <a:p>
            <a:pPr lvl="1">
              <a:buFont typeface="Wingdings" panose="05000000000000000000" pitchFamily="2" charset="2"/>
              <a:buChar char="§"/>
            </a:pPr>
            <a:r>
              <a:rPr lang="en-US" sz="2800" dirty="0">
                <a:latin typeface="+mn-lt"/>
              </a:rPr>
              <a:t>Screen capture</a:t>
            </a:r>
          </a:p>
          <a:p>
            <a:r>
              <a:rPr lang="en-US" sz="2800" dirty="0">
                <a:latin typeface="+mn-lt"/>
              </a:rPr>
              <a:t>Cisco</a:t>
            </a:r>
          </a:p>
          <a:p>
            <a:pPr lvl="1">
              <a:buFont typeface="Wingdings" panose="05000000000000000000" pitchFamily="2" charset="2"/>
              <a:buChar char="§"/>
            </a:pPr>
            <a:r>
              <a:rPr lang="en-US" sz="2800" dirty="0">
                <a:latin typeface="+mn-lt"/>
              </a:rPr>
              <a:t>Telephony system</a:t>
            </a:r>
          </a:p>
          <a:p>
            <a:r>
              <a:rPr lang="en-US" sz="2800" dirty="0">
                <a:latin typeface="+mn-lt"/>
              </a:rPr>
              <a:t>Intellias</a:t>
            </a:r>
          </a:p>
          <a:p>
            <a:pPr lvl="1">
              <a:buFont typeface="Wingdings" panose="05000000000000000000" pitchFamily="2" charset="2"/>
              <a:buChar char="§"/>
            </a:pPr>
            <a:r>
              <a:rPr lang="en-US" sz="2800" dirty="0">
                <a:latin typeface="+mn-lt"/>
              </a:rPr>
              <a:t>Benefits enrollment tool</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20</a:t>
            </a:fld>
            <a:r>
              <a:rPr lang="en-US" dirty="0" smtClean="0">
                <a:solidFill>
                  <a:prstClr val="white"/>
                </a:solidFill>
              </a:rPr>
              <a:t>-</a:t>
            </a:r>
            <a:endParaRPr lang="en-US" dirty="0">
              <a:solidFill>
                <a:prstClr val="white"/>
              </a:solidFill>
            </a:endParaRPr>
          </a:p>
        </p:txBody>
      </p:sp>
      <p:sp>
        <p:nvSpPr>
          <p:cNvPr id="7" name="TextBox 6"/>
          <p:cNvSpPr txBox="1"/>
          <p:nvPr/>
        </p:nvSpPr>
        <p:spPr>
          <a:xfrm>
            <a:off x="8923397" y="1828801"/>
            <a:ext cx="4572000" cy="6618158"/>
          </a:xfrm>
          <a:prstGeom prst="rect">
            <a:avLst/>
          </a:prstGeom>
          <a:noFill/>
        </p:spPr>
        <p:txBody>
          <a:bodyPr wrap="square" rtlCol="0">
            <a:spAutoFit/>
          </a:bodyPr>
          <a:lstStyle/>
          <a:p>
            <a:pPr marL="380990" indent="-380990" defTabSz="1219170">
              <a:buFont typeface="Arial" panose="020B0604020202020204" pitchFamily="34" charset="0"/>
              <a:buChar char="•"/>
            </a:pPr>
            <a:r>
              <a:rPr lang="en-US" sz="2667" dirty="0">
                <a:solidFill>
                  <a:prstClr val="black"/>
                </a:solidFill>
              </a:rPr>
              <a:t>Healthcaresource</a:t>
            </a:r>
          </a:p>
          <a:p>
            <a:pPr marL="1066773" lvl="1" indent="-457189" defTabSz="1219170">
              <a:buFont typeface="Wingdings" panose="05000000000000000000" pitchFamily="2" charset="2"/>
              <a:buChar char="§"/>
            </a:pPr>
            <a:r>
              <a:rPr lang="en-US" sz="2667" dirty="0">
                <a:solidFill>
                  <a:prstClr val="black"/>
                </a:solidFill>
              </a:rPr>
              <a:t>Applicant tracking system</a:t>
            </a:r>
          </a:p>
          <a:p>
            <a:pPr marL="380990" indent="-380990" defTabSz="1219170">
              <a:buFont typeface="Arial" panose="020B0604020202020204" pitchFamily="34" charset="0"/>
              <a:buChar char="•"/>
            </a:pPr>
            <a:r>
              <a:rPr lang="en-US" sz="2667" dirty="0">
                <a:solidFill>
                  <a:prstClr val="black"/>
                </a:solidFill>
              </a:rPr>
              <a:t>SuccessFactors</a:t>
            </a:r>
          </a:p>
          <a:p>
            <a:pPr marL="1066773" lvl="1" indent="-457189" defTabSz="1219170">
              <a:buFont typeface="Wingdings" panose="05000000000000000000" pitchFamily="2" charset="2"/>
              <a:buChar char="§"/>
            </a:pPr>
            <a:r>
              <a:rPr lang="en-US" sz="2667" dirty="0">
                <a:solidFill>
                  <a:prstClr val="black"/>
                </a:solidFill>
              </a:rPr>
              <a:t>Performance management</a:t>
            </a:r>
          </a:p>
          <a:p>
            <a:pPr marL="1066773" lvl="1" indent="-457189" defTabSz="1219170">
              <a:buFont typeface="Wingdings" panose="05000000000000000000" pitchFamily="2" charset="2"/>
              <a:buChar char="§"/>
            </a:pPr>
            <a:r>
              <a:rPr lang="en-US" sz="2667" dirty="0">
                <a:solidFill>
                  <a:prstClr val="black"/>
                </a:solidFill>
              </a:rPr>
              <a:t>Compensation management</a:t>
            </a:r>
          </a:p>
          <a:p>
            <a:pPr marL="380990" indent="-380990" defTabSz="1219170">
              <a:buFont typeface="Arial" panose="020B0604020202020204" pitchFamily="34" charset="0"/>
              <a:buChar char="•"/>
            </a:pPr>
            <a:r>
              <a:rPr lang="en-US" sz="2667" dirty="0">
                <a:solidFill>
                  <a:prstClr val="black"/>
                </a:solidFill>
              </a:rPr>
              <a:t>ImageNow</a:t>
            </a:r>
          </a:p>
          <a:p>
            <a:pPr marL="1066773" lvl="1" indent="-457189" defTabSz="1219170">
              <a:buFont typeface="Wingdings" panose="05000000000000000000" pitchFamily="2" charset="2"/>
              <a:buChar char="§"/>
            </a:pPr>
            <a:r>
              <a:rPr lang="en-US" sz="2667" dirty="0">
                <a:solidFill>
                  <a:prstClr val="black"/>
                </a:solidFill>
              </a:rPr>
              <a:t>Electronic employee files</a:t>
            </a:r>
          </a:p>
          <a:p>
            <a:pPr marL="380990" indent="-380990" defTabSz="1219170">
              <a:buFont typeface="Arial" panose="020B0604020202020204" pitchFamily="34" charset="0"/>
              <a:buChar char="•"/>
            </a:pPr>
            <a:r>
              <a:rPr lang="en-US" sz="2667" dirty="0">
                <a:solidFill>
                  <a:prstClr val="black"/>
                </a:solidFill>
              </a:rPr>
              <a:t>SharePoint</a:t>
            </a:r>
          </a:p>
          <a:p>
            <a:pPr marL="380990" indent="-380990" defTabSz="1219170">
              <a:buFont typeface="Arial" panose="020B0604020202020204" pitchFamily="34" charset="0"/>
              <a:buChar char="•"/>
            </a:pPr>
            <a:r>
              <a:rPr lang="en-US" sz="2667" dirty="0">
                <a:solidFill>
                  <a:prstClr val="black"/>
                </a:solidFill>
              </a:rPr>
              <a:t>Cameo</a:t>
            </a:r>
          </a:p>
          <a:p>
            <a:pPr marL="990575" lvl="1" indent="-380990" defTabSz="1219170">
              <a:buFont typeface="Arial" panose="020B0604020202020204" pitchFamily="34" charset="0"/>
              <a:buChar char="•"/>
            </a:pPr>
            <a:r>
              <a:rPr lang="en-US" sz="2667" dirty="0">
                <a:solidFill>
                  <a:prstClr val="black"/>
                </a:solidFill>
              </a:rPr>
              <a:t>Reporting tool for telephony system</a:t>
            </a:r>
          </a:p>
          <a:p>
            <a:pPr defTabSz="1219170"/>
            <a:endParaRPr lang="en-US" sz="2400" dirty="0">
              <a:solidFill>
                <a:prstClr val="black"/>
              </a:solidFill>
            </a:endParaRPr>
          </a:p>
        </p:txBody>
      </p:sp>
      <p:grpSp>
        <p:nvGrpSpPr>
          <p:cNvPr id="6" name="Group 3"/>
          <p:cNvGrpSpPr/>
          <p:nvPr/>
        </p:nvGrpSpPr>
        <p:grpSpPr>
          <a:xfrm>
            <a:off x="2032794" y="8286195"/>
            <a:ext cx="12192000" cy="868389"/>
            <a:chOff x="0" y="6214646"/>
            <a:chExt cx="9144000" cy="651292"/>
          </a:xfrm>
        </p:grpSpPr>
        <p:pic>
          <p:nvPicPr>
            <p:cNvPr id="8" name="Picture 7"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2822116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032794" y="8286195"/>
            <a:ext cx="12192000" cy="868389"/>
            <a:chOff x="0" y="6214646"/>
            <a:chExt cx="9144000" cy="651292"/>
          </a:xfrm>
        </p:grpSpPr>
        <p:pic>
          <p:nvPicPr>
            <p:cNvPr id="5" name="Picture 4"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pic>
        <p:nvPicPr>
          <p:cNvPr id="14" name="Picture 13" descr="new-masthead(1).jpg"/>
          <p:cNvPicPr>
            <a:picLocks noChangeAspect="1"/>
          </p:cNvPicPr>
          <p:nvPr/>
        </p:nvPicPr>
        <p:blipFill>
          <a:blip r:embed="rId4"/>
          <a:stretch>
            <a:fillRect/>
          </a:stretch>
        </p:blipFill>
        <p:spPr>
          <a:xfrm>
            <a:off x="2032794" y="1"/>
            <a:ext cx="12192000" cy="657492"/>
          </a:xfrm>
          <a:prstGeom prst="rect">
            <a:avLst/>
          </a:prstGeom>
        </p:spPr>
      </p:pic>
      <p:pic>
        <p:nvPicPr>
          <p:cNvPr id="2050" name="Picture 2" descr="C:\Users\fmcavall\Pictures\HROC-High-Resolution-5-2014\BSHSI HR OPS CENTER 0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598" y="2032000"/>
            <a:ext cx="6086761" cy="4703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861594" y="1117600"/>
            <a:ext cx="8534400" cy="914400"/>
          </a:xfrm>
        </p:spPr>
        <p:txBody>
          <a:bodyPr>
            <a:normAutofit/>
          </a:bodyPr>
          <a:lstStyle/>
          <a:p>
            <a:r>
              <a:rPr lang="en-US" sz="3200" b="1" dirty="0">
                <a:solidFill>
                  <a:schemeClr val="tx1"/>
                </a:solidFill>
                <a:latin typeface="+mn-lt"/>
              </a:rPr>
              <a:t>May 5, 2014: HROC Go-Live</a:t>
            </a:r>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1300"/>
          <a:stretch/>
        </p:blipFill>
        <p:spPr bwMode="auto">
          <a:xfrm>
            <a:off x="2642394" y="1715348"/>
            <a:ext cx="4673600" cy="63920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992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4601822" y="1219200"/>
            <a:ext cx="7315200" cy="0"/>
          </a:xfrm>
          <a:prstGeom prst="line">
            <a:avLst/>
          </a:prstGeom>
          <a:solidFill>
            <a:schemeClr val="accent2"/>
          </a:solidFill>
          <a:ln w="12700" cap="flat" cmpd="sng" algn="ctr">
            <a:solidFill>
              <a:srgbClr val="0360AD"/>
            </a:solidFill>
            <a:prstDash val="solid"/>
            <a:round/>
            <a:headEnd type="none" w="med" len="med"/>
            <a:tailEnd type="none" w="med" len="med"/>
          </a:ln>
          <a:effectLst/>
        </p:spPr>
      </p:cxnSp>
      <p:sp>
        <p:nvSpPr>
          <p:cNvPr id="4" name="Text Placeholder 1"/>
          <p:cNvSpPr txBox="1">
            <a:spLocks/>
          </p:cNvSpPr>
          <p:nvPr/>
        </p:nvSpPr>
        <p:spPr bwMode="gray">
          <a:xfrm>
            <a:off x="4601823" y="711200"/>
            <a:ext cx="7895772" cy="1016000"/>
          </a:xfrm>
          <a:prstGeom prst="rect">
            <a:avLst/>
          </a:prstGeom>
          <a:solidFill>
            <a:schemeClr val="bg1"/>
          </a:solidFill>
          <a:ln w="9525" algn="ctr">
            <a:noFill/>
            <a:miter lim="800000"/>
            <a:headEnd/>
            <a:tailEnd/>
          </a:ln>
        </p:spPr>
        <p:txBody>
          <a:bodyPr vert="horz" wrap="square" lIns="97536" tIns="0" rIns="97536" bIns="0" numCol="1" anchor="ctr" anchorCtr="1" compatLnSpc="1">
            <a:prstTxWarp prst="textNoShape">
              <a:avLst/>
            </a:prstTxWarp>
          </a:bodyPr>
          <a:lstStyle/>
          <a:p>
            <a:pPr algn="ctr" defTabSz="1219170" fontAlgn="base">
              <a:lnSpc>
                <a:spcPct val="106000"/>
              </a:lnSpc>
              <a:spcBef>
                <a:spcPct val="0"/>
              </a:spcBef>
              <a:spcAft>
                <a:spcPct val="0"/>
              </a:spcAft>
              <a:buClr>
                <a:srgbClr val="000000"/>
              </a:buClr>
              <a:buSzPct val="80000"/>
              <a:tabLst>
                <a:tab pos="4783547" algn="r"/>
              </a:tabLst>
              <a:defRPr/>
            </a:pPr>
            <a:r>
              <a:rPr lang="en-US" sz="3200" b="1" kern="0" dirty="0">
                <a:solidFill>
                  <a:srgbClr val="000000"/>
                </a:solidFill>
                <a:cs typeface="Arial" charset="0"/>
              </a:rPr>
              <a:t>Promoting the HROC: Cards &amp; Key Fobs</a:t>
            </a:r>
          </a:p>
        </p:txBody>
      </p:sp>
      <p:grpSp>
        <p:nvGrpSpPr>
          <p:cNvPr id="8" name="Group 3"/>
          <p:cNvGrpSpPr/>
          <p:nvPr/>
        </p:nvGrpSpPr>
        <p:grpSpPr>
          <a:xfrm>
            <a:off x="2032794" y="8286195"/>
            <a:ext cx="12192000" cy="868389"/>
            <a:chOff x="0" y="6214646"/>
            <a:chExt cx="9144000" cy="651292"/>
          </a:xfrm>
        </p:grpSpPr>
        <p:pic>
          <p:nvPicPr>
            <p:cNvPr id="9" name="Picture 8" descr="SQP Borders bas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QP Borders base.jpg"/>
            <p:cNvPicPr>
              <a:picLocks noChangeAspect="1"/>
            </p:cNvPicPr>
            <p:nvPr/>
          </p:nvPicPr>
          <p:blipFill rotWithShape="1">
            <a:blip r:embed="rId2"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r>
                <a:rPr lang="en-US" sz="2133" dirty="0">
                  <a:solidFill>
                    <a:srgbClr val="0070C0"/>
                  </a:solidFill>
                  <a:latin typeface="Century Gothic" pitchFamily="34" charset="0"/>
                </a:rPr>
                <a:t> </a:t>
              </a:r>
            </a:p>
          </p:txBody>
        </p: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995" y="1524001"/>
            <a:ext cx="7242785" cy="319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191" y="4775201"/>
            <a:ext cx="7136203" cy="339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311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94" y="609600"/>
            <a:ext cx="10972800" cy="1320800"/>
          </a:xfrm>
        </p:spPr>
        <p:txBody>
          <a:bodyPr>
            <a:normAutofit/>
          </a:bodyPr>
          <a:lstStyle/>
          <a:p>
            <a:r>
              <a:rPr lang="en-US" sz="3200" b="1" dirty="0">
                <a:latin typeface="+mn-lt"/>
              </a:rPr>
              <a:t>Statistics from Year One</a:t>
            </a:r>
          </a:p>
        </p:txBody>
      </p:sp>
      <p:sp>
        <p:nvSpPr>
          <p:cNvPr id="3" name="Content Placeholder 2"/>
          <p:cNvSpPr>
            <a:spLocks noGrp="1"/>
          </p:cNvSpPr>
          <p:nvPr>
            <p:ph idx="1"/>
          </p:nvPr>
        </p:nvSpPr>
        <p:spPr>
          <a:xfrm>
            <a:off x="2642394" y="1930400"/>
            <a:ext cx="10972800" cy="6197600"/>
          </a:xfrm>
        </p:spPr>
        <p:txBody>
          <a:bodyPr>
            <a:normAutofit/>
          </a:bodyPr>
          <a:lstStyle/>
          <a:p>
            <a:pPr marL="380990" indent="-380990"/>
            <a:r>
              <a:rPr lang="en-US" sz="3200" dirty="0">
                <a:latin typeface="+mn-lt"/>
              </a:rPr>
              <a:t>Number of cases in Enwisen: 90,354</a:t>
            </a:r>
          </a:p>
          <a:p>
            <a:pPr marL="380990" indent="-380990"/>
            <a:r>
              <a:rPr lang="en-US" sz="3200" dirty="0">
                <a:latin typeface="+mn-lt"/>
              </a:rPr>
              <a:t>Number of Enwisen portal hits: 133,197</a:t>
            </a:r>
          </a:p>
          <a:p>
            <a:pPr marL="380990" indent="-380990"/>
            <a:r>
              <a:rPr lang="en-US" sz="3200" dirty="0">
                <a:latin typeface="+mn-lt"/>
              </a:rPr>
              <a:t>Number of Service Advisory AskHR phone calls: 56,786 received; 55,239 handled with an overall abandon rate of 2.7%</a:t>
            </a:r>
          </a:p>
          <a:p>
            <a:pPr marL="380990" indent="-380990"/>
            <a:r>
              <a:rPr lang="en-US" sz="3200" dirty="0">
                <a:latin typeface="+mn-lt"/>
              </a:rPr>
              <a:t>Percentage of AskHR calls resolved by Tier 1: ~68 percent</a:t>
            </a:r>
          </a:p>
          <a:p>
            <a:pPr marL="380990" indent="-380990"/>
            <a:r>
              <a:rPr lang="en-US" sz="3200" dirty="0">
                <a:latin typeface="+mn-lt"/>
              </a:rPr>
              <a:t>Number of transactions processed: 49,662</a:t>
            </a:r>
          </a:p>
          <a:p>
            <a:pPr marL="380990" indent="-380990"/>
            <a:r>
              <a:rPr lang="en-US" sz="3200" dirty="0">
                <a:latin typeface="+mn-lt"/>
              </a:rPr>
              <a:t>Number of positions filled/onboarded: 6,601 </a:t>
            </a:r>
          </a:p>
          <a:p>
            <a:pPr marL="380990" indent="-380990"/>
            <a:r>
              <a:rPr lang="en-US" sz="3200" dirty="0">
                <a:solidFill>
                  <a:prstClr val="black"/>
                </a:solidFill>
                <a:latin typeface="+mn-lt"/>
              </a:rPr>
              <a:t>Number of tuition request/reimbursements processed: </a:t>
            </a:r>
            <a:r>
              <a:rPr lang="en-US" sz="3200" dirty="0">
                <a:latin typeface="+mn-lt"/>
              </a:rPr>
              <a:t>3,445</a:t>
            </a:r>
            <a:endParaRPr lang="en-US" sz="3200" dirty="0">
              <a:solidFill>
                <a:prstClr val="black"/>
              </a:solidFill>
              <a:latin typeface="+mn-lt"/>
            </a:endParaRPr>
          </a:p>
          <a:p>
            <a:pPr marL="380990" indent="-380990"/>
            <a:r>
              <a:rPr lang="en-US" sz="3200" dirty="0">
                <a:solidFill>
                  <a:prstClr val="black"/>
                </a:solidFill>
                <a:latin typeface="+mn-lt"/>
              </a:rPr>
              <a:t>Number of leave of absence cases managed: 3,946 (since January</a:t>
            </a:r>
            <a:r>
              <a:rPr lang="en-US" sz="2800" dirty="0">
                <a:solidFill>
                  <a:prstClr val="black"/>
                </a:solidFill>
                <a:latin typeface="+mn-lt"/>
              </a:rPr>
              <a:t>)	</a:t>
            </a:r>
          </a:p>
          <a:p>
            <a:endParaRPr lang="en-US" sz="3467" dirty="0">
              <a:latin typeface="+mn-lt"/>
            </a:endParaRPr>
          </a:p>
          <a:p>
            <a:endParaRPr lang="en-US" sz="3467" dirty="0">
              <a:latin typeface="+mn-lt"/>
            </a:endParaRPr>
          </a:p>
          <a:p>
            <a:endParaRPr lang="en-US" dirty="0"/>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23</a:t>
            </a:fld>
            <a:r>
              <a:rPr lang="en-US" dirty="0" smtClean="0">
                <a:solidFill>
                  <a:prstClr val="white"/>
                </a:solidFill>
              </a:rPr>
              <a:t>-</a:t>
            </a:r>
            <a:endParaRPr lang="en-US" dirty="0">
              <a:solidFill>
                <a:prstClr val="white"/>
              </a:solidFill>
            </a:endParaRPr>
          </a:p>
        </p:txBody>
      </p:sp>
      <p:grpSp>
        <p:nvGrpSpPr>
          <p:cNvPr id="5" name="Group 3"/>
          <p:cNvGrpSpPr/>
          <p:nvPr/>
        </p:nvGrpSpPr>
        <p:grpSpPr>
          <a:xfrm>
            <a:off x="2032794" y="8286195"/>
            <a:ext cx="12192000" cy="868389"/>
            <a:chOff x="0" y="6214646"/>
            <a:chExt cx="9144000" cy="651292"/>
          </a:xfrm>
        </p:grpSpPr>
        <p:pic>
          <p:nvPicPr>
            <p:cNvPr id="6" name="Picture 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932746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94" y="609600"/>
            <a:ext cx="10972800" cy="1320800"/>
          </a:xfrm>
        </p:spPr>
        <p:txBody>
          <a:bodyPr>
            <a:normAutofit/>
          </a:bodyPr>
          <a:lstStyle/>
          <a:p>
            <a:r>
              <a:rPr lang="en-US" sz="3200" b="1" dirty="0">
                <a:latin typeface="+mn-lt"/>
              </a:rPr>
              <a:t>Successes from Year One</a:t>
            </a:r>
          </a:p>
        </p:txBody>
      </p:sp>
      <p:sp>
        <p:nvSpPr>
          <p:cNvPr id="3" name="Content Placeholder 2"/>
          <p:cNvSpPr>
            <a:spLocks noGrp="1"/>
          </p:cNvSpPr>
          <p:nvPr>
            <p:ph idx="1"/>
          </p:nvPr>
        </p:nvSpPr>
        <p:spPr>
          <a:xfrm>
            <a:off x="2642394" y="1930400"/>
            <a:ext cx="10972800" cy="6197600"/>
          </a:xfrm>
        </p:spPr>
        <p:txBody>
          <a:bodyPr>
            <a:normAutofit/>
          </a:bodyPr>
          <a:lstStyle/>
          <a:p>
            <a:pPr marL="380990" indent="-380990"/>
            <a:r>
              <a:rPr lang="en-US" sz="3200" dirty="0">
                <a:latin typeface="+mn-lt"/>
              </a:rPr>
              <a:t>Began supporting the Charity market on July 1, 2014</a:t>
            </a:r>
          </a:p>
          <a:p>
            <a:pPr marL="380990" indent="-380990"/>
            <a:r>
              <a:rPr lang="en-US" sz="3200" dirty="0">
                <a:latin typeface="+mn-lt"/>
              </a:rPr>
              <a:t>Eliminated third party vendor for benefits enrollment tool support</a:t>
            </a:r>
          </a:p>
          <a:p>
            <a:pPr marL="380990" indent="-380990"/>
            <a:r>
              <a:rPr lang="en-US" sz="3200" dirty="0">
                <a:latin typeface="+mn-lt"/>
              </a:rPr>
              <a:t>Implemented Intellias in May 2015</a:t>
            </a:r>
          </a:p>
          <a:p>
            <a:pPr marL="380990" indent="-380990"/>
            <a:r>
              <a:rPr lang="en-US" sz="3200" dirty="0">
                <a:latin typeface="+mn-lt"/>
              </a:rPr>
              <a:t>Positive mock survey results</a:t>
            </a:r>
          </a:p>
          <a:p>
            <a:pPr marL="380990" indent="-380990"/>
            <a:r>
              <a:rPr lang="en-US" sz="3200" dirty="0">
                <a:latin typeface="+mn-lt"/>
              </a:rPr>
              <a:t>Successfully handled our first open enrollment in-house</a:t>
            </a:r>
          </a:p>
          <a:p>
            <a:pPr marL="380990" indent="-380990"/>
            <a:r>
              <a:rPr lang="en-US" sz="3200" dirty="0">
                <a:latin typeface="+mn-lt"/>
              </a:rPr>
              <a:t>Employee survey yielded opportunities for both short and long-term improvement</a:t>
            </a:r>
          </a:p>
          <a:p>
            <a:pPr marL="380990" indent="-380990"/>
            <a:r>
              <a:rPr lang="en-US" sz="3200" dirty="0">
                <a:latin typeface="+mn-lt"/>
              </a:rPr>
              <a:t>Leadership retreat – created three-year plan for the HROC with 5 bold steps</a:t>
            </a:r>
          </a:p>
          <a:p>
            <a:pPr marL="380990" indent="-380990"/>
            <a:endParaRPr lang="en-US" sz="3200" dirty="0">
              <a:latin typeface="+mn-lt"/>
            </a:endParaRPr>
          </a:p>
          <a:p>
            <a:endParaRPr lang="en-US" sz="3467" dirty="0">
              <a:latin typeface="+mn-lt"/>
            </a:endParaRPr>
          </a:p>
          <a:p>
            <a:endParaRPr lang="en-US" dirty="0"/>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24</a:t>
            </a:fld>
            <a:r>
              <a:rPr lang="en-US" dirty="0" smtClean="0">
                <a:solidFill>
                  <a:prstClr val="white"/>
                </a:solidFill>
              </a:rPr>
              <a:t>-</a:t>
            </a:r>
            <a:endParaRPr lang="en-US" dirty="0">
              <a:solidFill>
                <a:prstClr val="white"/>
              </a:solidFill>
            </a:endParaRPr>
          </a:p>
        </p:txBody>
      </p:sp>
      <p:grpSp>
        <p:nvGrpSpPr>
          <p:cNvPr id="5" name="Group 3"/>
          <p:cNvGrpSpPr/>
          <p:nvPr/>
        </p:nvGrpSpPr>
        <p:grpSpPr>
          <a:xfrm>
            <a:off x="2032794" y="8286195"/>
            <a:ext cx="12192000" cy="868389"/>
            <a:chOff x="0" y="6214646"/>
            <a:chExt cx="9144000" cy="651292"/>
          </a:xfrm>
        </p:grpSpPr>
        <p:pic>
          <p:nvPicPr>
            <p:cNvPr id="6" name="Picture 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447619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94" y="609600"/>
            <a:ext cx="10972800" cy="1320800"/>
          </a:xfrm>
        </p:spPr>
        <p:txBody>
          <a:bodyPr>
            <a:normAutofit/>
          </a:bodyPr>
          <a:lstStyle/>
          <a:p>
            <a:r>
              <a:rPr lang="en-US" sz="3200" b="1" dirty="0">
                <a:latin typeface="+mn-lt"/>
              </a:rPr>
              <a:t>5 Bold Steps</a:t>
            </a:r>
          </a:p>
        </p:txBody>
      </p:sp>
      <p:sp>
        <p:nvSpPr>
          <p:cNvPr id="3" name="Content Placeholder 2"/>
          <p:cNvSpPr>
            <a:spLocks noGrp="1"/>
          </p:cNvSpPr>
          <p:nvPr>
            <p:ph idx="1"/>
          </p:nvPr>
        </p:nvSpPr>
        <p:spPr>
          <a:xfrm>
            <a:off x="2642394" y="1930400"/>
            <a:ext cx="10972800" cy="6197600"/>
          </a:xfrm>
        </p:spPr>
        <p:txBody>
          <a:bodyPr>
            <a:normAutofit/>
          </a:bodyPr>
          <a:lstStyle/>
          <a:p>
            <a:pPr marL="0" indent="0">
              <a:buNone/>
            </a:pPr>
            <a:r>
              <a:rPr lang="en-US" sz="3200" dirty="0">
                <a:latin typeface="+mn-lt"/>
              </a:rPr>
              <a:t>Each bold step is championed by one of  the HROC leaders:</a:t>
            </a:r>
          </a:p>
          <a:p>
            <a:pPr marL="0" indent="0">
              <a:buNone/>
            </a:pPr>
            <a:endParaRPr lang="en-US" sz="3200" dirty="0">
              <a:latin typeface="+mn-lt"/>
            </a:endParaRPr>
          </a:p>
          <a:p>
            <a:pPr marL="1142971" lvl="1" indent="-609585">
              <a:buFont typeface="+mj-lt"/>
              <a:buAutoNum type="arabicPeriod"/>
            </a:pPr>
            <a:r>
              <a:rPr lang="en-US" sz="2667" dirty="0">
                <a:latin typeface="+mn-lt"/>
              </a:rPr>
              <a:t>Build relationships and partnerships</a:t>
            </a:r>
          </a:p>
          <a:p>
            <a:pPr marL="1142971" lvl="1" indent="-609585">
              <a:buFont typeface="+mj-lt"/>
              <a:buAutoNum type="arabicPeriod"/>
            </a:pPr>
            <a:r>
              <a:rPr lang="en-US" sz="2667" dirty="0">
                <a:latin typeface="+mn-lt"/>
              </a:rPr>
              <a:t>Maximize technology and automation</a:t>
            </a:r>
          </a:p>
          <a:p>
            <a:pPr marL="1142971" lvl="1" indent="-609585">
              <a:buFont typeface="+mj-lt"/>
              <a:buAutoNum type="arabicPeriod"/>
            </a:pPr>
            <a:r>
              <a:rPr lang="en-US" sz="2667" dirty="0">
                <a:latin typeface="+mn-lt"/>
              </a:rPr>
              <a:t>Inspire right people, right roles, right time</a:t>
            </a:r>
          </a:p>
          <a:p>
            <a:pPr marL="1142971" lvl="1" indent="-609585">
              <a:buFont typeface="+mj-lt"/>
              <a:buAutoNum type="arabicPeriod"/>
            </a:pPr>
            <a:r>
              <a:rPr lang="en-US" sz="2667" dirty="0">
                <a:latin typeface="+mn-lt"/>
              </a:rPr>
              <a:t>Implement quality controls</a:t>
            </a:r>
          </a:p>
          <a:p>
            <a:pPr marL="1142971" lvl="1" indent="-609585">
              <a:buFont typeface="+mj-lt"/>
              <a:buAutoNum type="arabicPeriod"/>
            </a:pPr>
            <a:r>
              <a:rPr lang="en-US" sz="2667" dirty="0">
                <a:latin typeface="+mn-lt"/>
              </a:rPr>
              <a:t>Advocate for harmonization around processes, policies, and benefits</a:t>
            </a:r>
          </a:p>
          <a:p>
            <a:pPr marL="380990" indent="-380990"/>
            <a:endParaRPr lang="en-US" sz="3200" dirty="0">
              <a:latin typeface="+mn-lt"/>
            </a:endParaRPr>
          </a:p>
          <a:p>
            <a:pPr marL="0" indent="0">
              <a:buNone/>
            </a:pPr>
            <a:endParaRPr lang="en-US" sz="3467" dirty="0">
              <a:latin typeface="+mn-lt"/>
            </a:endParaRPr>
          </a:p>
          <a:p>
            <a:pPr marL="0" indent="0">
              <a:buNone/>
            </a:pPr>
            <a:endParaRPr lang="en-US" dirty="0"/>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25</a:t>
            </a:fld>
            <a:r>
              <a:rPr lang="en-US" dirty="0" smtClean="0">
                <a:solidFill>
                  <a:prstClr val="white"/>
                </a:solidFill>
              </a:rPr>
              <a:t>-</a:t>
            </a:r>
            <a:endParaRPr lang="en-US" dirty="0">
              <a:solidFill>
                <a:prstClr val="white"/>
              </a:solidFill>
            </a:endParaRPr>
          </a:p>
        </p:txBody>
      </p:sp>
      <p:grpSp>
        <p:nvGrpSpPr>
          <p:cNvPr id="5" name="Group 3"/>
          <p:cNvGrpSpPr/>
          <p:nvPr/>
        </p:nvGrpSpPr>
        <p:grpSpPr>
          <a:xfrm>
            <a:off x="2032794" y="8286195"/>
            <a:ext cx="12192000" cy="868389"/>
            <a:chOff x="0" y="6214646"/>
            <a:chExt cx="9144000" cy="651292"/>
          </a:xfrm>
        </p:grpSpPr>
        <p:pic>
          <p:nvPicPr>
            <p:cNvPr id="6" name="Picture 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1435310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94" y="609600"/>
            <a:ext cx="10972800" cy="1320800"/>
          </a:xfrm>
        </p:spPr>
        <p:txBody>
          <a:bodyPr>
            <a:normAutofit/>
          </a:bodyPr>
          <a:lstStyle/>
          <a:p>
            <a:r>
              <a:rPr lang="en-US" sz="3200" b="1" dirty="0">
                <a:latin typeface="+mn-lt"/>
              </a:rPr>
              <a:t>Challenges We Overcame In Year One</a:t>
            </a:r>
          </a:p>
        </p:txBody>
      </p:sp>
      <p:sp>
        <p:nvSpPr>
          <p:cNvPr id="3" name="Content Placeholder 2"/>
          <p:cNvSpPr>
            <a:spLocks noGrp="1"/>
          </p:cNvSpPr>
          <p:nvPr>
            <p:ph idx="1"/>
          </p:nvPr>
        </p:nvSpPr>
        <p:spPr>
          <a:xfrm>
            <a:off x="2642394" y="1930400"/>
            <a:ext cx="10972800" cy="6197600"/>
          </a:xfrm>
        </p:spPr>
        <p:txBody>
          <a:bodyPr>
            <a:normAutofit/>
          </a:bodyPr>
          <a:lstStyle/>
          <a:p>
            <a:r>
              <a:rPr lang="en-US" sz="3200" dirty="0">
                <a:latin typeface="+mn-lt"/>
              </a:rPr>
              <a:t>Changed our hours of operation</a:t>
            </a:r>
          </a:p>
          <a:p>
            <a:pPr lvl="1"/>
            <a:r>
              <a:rPr lang="en-US" sz="2933" dirty="0">
                <a:latin typeface="+mn-lt"/>
              </a:rPr>
              <a:t>Originally M – F, 7:30 AM to 5:00 PM with 3 different shifts</a:t>
            </a:r>
          </a:p>
          <a:p>
            <a:pPr lvl="1"/>
            <a:r>
              <a:rPr lang="en-US" sz="2933" dirty="0">
                <a:latin typeface="+mn-lt"/>
              </a:rPr>
              <a:t>Changed to  M – F,  8:00 AM to 5:00 PM with 1 shift</a:t>
            </a:r>
          </a:p>
          <a:p>
            <a:r>
              <a:rPr lang="en-US" sz="3200" dirty="0">
                <a:latin typeface="+mn-lt"/>
              </a:rPr>
              <a:t>Designed custom reports to better understand volume and trends and to better manage staffing</a:t>
            </a:r>
          </a:p>
          <a:p>
            <a:r>
              <a:rPr lang="en-US" sz="3200" dirty="0">
                <a:latin typeface="+mn-lt"/>
              </a:rPr>
              <a:t>Career path creation for Tier 1 and associated turnover</a:t>
            </a:r>
          </a:p>
          <a:p>
            <a:r>
              <a:rPr lang="en-US" sz="3200" dirty="0">
                <a:latin typeface="+mn-lt"/>
              </a:rPr>
              <a:t>Changed lunch schedules to extend timeframe by 30 minutes and reduced abandon rate</a:t>
            </a:r>
          </a:p>
          <a:p>
            <a:r>
              <a:rPr lang="en-US" sz="3200" dirty="0">
                <a:latin typeface="+mn-lt"/>
              </a:rPr>
              <a:t>Implemented new in-house benefits enrollment tool (Intellias)</a:t>
            </a:r>
          </a:p>
          <a:p>
            <a:pPr marL="0" indent="0">
              <a:buNone/>
            </a:pPr>
            <a:endParaRPr lang="en-US" sz="3467" dirty="0">
              <a:latin typeface="+mn-lt"/>
            </a:endParaRPr>
          </a:p>
          <a:p>
            <a:endParaRPr lang="en-US" sz="3467" dirty="0">
              <a:latin typeface="+mn-lt"/>
            </a:endParaRPr>
          </a:p>
          <a:p>
            <a:endParaRPr lang="en-US" dirty="0"/>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26</a:t>
            </a:fld>
            <a:r>
              <a:rPr lang="en-US" dirty="0" smtClean="0">
                <a:solidFill>
                  <a:prstClr val="white"/>
                </a:solidFill>
              </a:rPr>
              <a:t>-</a:t>
            </a:r>
            <a:endParaRPr lang="en-US" dirty="0">
              <a:solidFill>
                <a:prstClr val="white"/>
              </a:solidFill>
            </a:endParaRPr>
          </a:p>
        </p:txBody>
      </p:sp>
      <p:grpSp>
        <p:nvGrpSpPr>
          <p:cNvPr id="5" name="Group 3"/>
          <p:cNvGrpSpPr/>
          <p:nvPr/>
        </p:nvGrpSpPr>
        <p:grpSpPr>
          <a:xfrm>
            <a:off x="2032794" y="8286195"/>
            <a:ext cx="12192000" cy="868389"/>
            <a:chOff x="0" y="6214646"/>
            <a:chExt cx="9144000" cy="651292"/>
          </a:xfrm>
        </p:grpSpPr>
        <p:pic>
          <p:nvPicPr>
            <p:cNvPr id="6" name="Picture 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2808184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94" y="609600"/>
            <a:ext cx="10972800" cy="1320800"/>
          </a:xfrm>
        </p:spPr>
        <p:txBody>
          <a:bodyPr>
            <a:normAutofit/>
          </a:bodyPr>
          <a:lstStyle/>
          <a:p>
            <a:r>
              <a:rPr lang="en-US" sz="3200" b="1" dirty="0">
                <a:latin typeface="+mn-lt"/>
              </a:rPr>
              <a:t>Challenges We Currently Face</a:t>
            </a:r>
          </a:p>
        </p:txBody>
      </p:sp>
      <p:sp>
        <p:nvSpPr>
          <p:cNvPr id="3" name="Content Placeholder 2"/>
          <p:cNvSpPr>
            <a:spLocks noGrp="1"/>
          </p:cNvSpPr>
          <p:nvPr>
            <p:ph idx="1"/>
          </p:nvPr>
        </p:nvSpPr>
        <p:spPr>
          <a:xfrm>
            <a:off x="2642394" y="1930400"/>
            <a:ext cx="10972800" cy="6197600"/>
          </a:xfrm>
        </p:spPr>
        <p:txBody>
          <a:bodyPr>
            <a:normAutofit/>
          </a:bodyPr>
          <a:lstStyle/>
          <a:p>
            <a:r>
              <a:rPr lang="en-US" sz="3200" dirty="0">
                <a:latin typeface="+mn-lt"/>
              </a:rPr>
              <a:t>Leave of Absence/FMLA volume</a:t>
            </a:r>
          </a:p>
          <a:p>
            <a:r>
              <a:rPr lang="en-US" sz="3200" dirty="0">
                <a:latin typeface="+mn-lt"/>
              </a:rPr>
              <a:t>Meeting SLAs</a:t>
            </a:r>
          </a:p>
          <a:p>
            <a:r>
              <a:rPr lang="en-US" sz="3200" dirty="0">
                <a:latin typeface="+mn-lt"/>
              </a:rPr>
              <a:t>Managing call-backs</a:t>
            </a:r>
          </a:p>
          <a:p>
            <a:r>
              <a:rPr lang="en-US" sz="3200" dirty="0">
                <a:latin typeface="+mn-lt"/>
              </a:rPr>
              <a:t>Planning for the possibility of an active enrollment</a:t>
            </a:r>
          </a:p>
          <a:p>
            <a:r>
              <a:rPr lang="en-US" sz="3200" dirty="0">
                <a:latin typeface="+mn-lt"/>
              </a:rPr>
              <a:t>Technology changes and enhancements</a:t>
            </a:r>
          </a:p>
          <a:p>
            <a:r>
              <a:rPr lang="en-US" sz="3200" dirty="0">
                <a:latin typeface="+mn-lt"/>
              </a:rPr>
              <a:t>Retention of high potential/high performers</a:t>
            </a:r>
          </a:p>
          <a:p>
            <a:r>
              <a:rPr lang="en-US" sz="3200" dirty="0">
                <a:latin typeface="+mn-lt"/>
              </a:rPr>
              <a:t>Tier 1 engagement</a:t>
            </a:r>
          </a:p>
          <a:p>
            <a:r>
              <a:rPr lang="en-US" sz="3200" dirty="0">
                <a:latin typeface="+mn-lt"/>
              </a:rPr>
              <a:t>Divesting our Charity market</a:t>
            </a:r>
          </a:p>
          <a:p>
            <a:r>
              <a:rPr lang="en-US" sz="3200" dirty="0">
                <a:latin typeface="+mn-lt"/>
              </a:rPr>
              <a:t>Incorporating Rappahannock Hospital into BSHSI</a:t>
            </a:r>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27</a:t>
            </a:fld>
            <a:r>
              <a:rPr lang="en-US" dirty="0" smtClean="0">
                <a:solidFill>
                  <a:prstClr val="white"/>
                </a:solidFill>
              </a:rPr>
              <a:t>-</a:t>
            </a:r>
            <a:endParaRPr lang="en-US" dirty="0">
              <a:solidFill>
                <a:prstClr val="white"/>
              </a:solidFill>
            </a:endParaRPr>
          </a:p>
        </p:txBody>
      </p:sp>
      <p:grpSp>
        <p:nvGrpSpPr>
          <p:cNvPr id="5" name="Group 3"/>
          <p:cNvGrpSpPr/>
          <p:nvPr/>
        </p:nvGrpSpPr>
        <p:grpSpPr>
          <a:xfrm>
            <a:off x="2032794" y="8286195"/>
            <a:ext cx="12192000" cy="868389"/>
            <a:chOff x="0" y="6214646"/>
            <a:chExt cx="9144000" cy="651292"/>
          </a:xfrm>
        </p:grpSpPr>
        <p:pic>
          <p:nvPicPr>
            <p:cNvPr id="6" name="Picture 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1380805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94" y="609600"/>
            <a:ext cx="10972800" cy="1320800"/>
          </a:xfrm>
        </p:spPr>
        <p:txBody>
          <a:bodyPr>
            <a:normAutofit/>
          </a:bodyPr>
          <a:lstStyle/>
          <a:p>
            <a:r>
              <a:rPr lang="en-US" sz="3200" b="1" dirty="0">
                <a:latin typeface="+mn-lt"/>
              </a:rPr>
              <a:t>Lessons Learned from Transformation</a:t>
            </a:r>
          </a:p>
        </p:txBody>
      </p:sp>
      <p:sp>
        <p:nvSpPr>
          <p:cNvPr id="3" name="Content Placeholder 2"/>
          <p:cNvSpPr>
            <a:spLocks noGrp="1"/>
          </p:cNvSpPr>
          <p:nvPr>
            <p:ph idx="1"/>
          </p:nvPr>
        </p:nvSpPr>
        <p:spPr>
          <a:xfrm>
            <a:off x="2642394" y="1727200"/>
            <a:ext cx="10972800" cy="6705600"/>
          </a:xfrm>
        </p:spPr>
        <p:txBody>
          <a:bodyPr>
            <a:normAutofit/>
          </a:bodyPr>
          <a:lstStyle/>
          <a:p>
            <a:r>
              <a:rPr lang="en-US" sz="3200" dirty="0">
                <a:latin typeface="+mn-lt"/>
              </a:rPr>
              <a:t>Training</a:t>
            </a:r>
          </a:p>
          <a:p>
            <a:pPr lvl="1">
              <a:buFont typeface="Wingdings" panose="05000000000000000000" pitchFamily="2" charset="2"/>
              <a:buChar char="§"/>
            </a:pPr>
            <a:r>
              <a:rPr lang="en-US" sz="3200" dirty="0">
                <a:latin typeface="+mn-lt"/>
              </a:rPr>
              <a:t>Duration</a:t>
            </a:r>
          </a:p>
          <a:p>
            <a:pPr lvl="1">
              <a:buFont typeface="Wingdings" panose="05000000000000000000" pitchFamily="2" charset="2"/>
              <a:buChar char="§"/>
            </a:pPr>
            <a:r>
              <a:rPr lang="en-US" sz="3200" dirty="0">
                <a:latin typeface="+mn-lt"/>
              </a:rPr>
              <a:t>Quality</a:t>
            </a:r>
          </a:p>
          <a:p>
            <a:r>
              <a:rPr lang="en-US" sz="3200" dirty="0">
                <a:latin typeface="+mn-lt"/>
              </a:rPr>
              <a:t>Hiring</a:t>
            </a:r>
          </a:p>
          <a:p>
            <a:pPr lvl="1">
              <a:buFont typeface="Wingdings" panose="05000000000000000000" pitchFamily="2" charset="2"/>
              <a:buChar char="§"/>
            </a:pPr>
            <a:r>
              <a:rPr lang="en-US" sz="3200" dirty="0">
                <a:latin typeface="+mn-lt"/>
              </a:rPr>
              <a:t>The right skillset</a:t>
            </a:r>
          </a:p>
          <a:p>
            <a:r>
              <a:rPr lang="en-US" sz="3200" dirty="0">
                <a:latin typeface="+mn-lt"/>
              </a:rPr>
              <a:t>Importance of communication and branding</a:t>
            </a:r>
          </a:p>
          <a:p>
            <a:r>
              <a:rPr lang="en-US" sz="3200" dirty="0">
                <a:latin typeface="+mn-lt"/>
              </a:rPr>
              <a:t>Top-down buy-in</a:t>
            </a:r>
          </a:p>
          <a:p>
            <a:r>
              <a:rPr lang="en-US" sz="3200" dirty="0">
                <a:latin typeface="+mn-lt"/>
              </a:rPr>
              <a:t>Daily touchpoints – helped to mitigate problems</a:t>
            </a:r>
          </a:p>
          <a:p>
            <a:r>
              <a:rPr lang="en-US" sz="3200" dirty="0">
                <a:latin typeface="+mn-lt"/>
              </a:rPr>
              <a:t>Allow time to prepare the organization for the magnitude of the change</a:t>
            </a:r>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28</a:t>
            </a:fld>
            <a:r>
              <a:rPr lang="en-US" dirty="0" smtClean="0">
                <a:solidFill>
                  <a:prstClr val="white"/>
                </a:solidFill>
              </a:rPr>
              <a:t>-</a:t>
            </a:r>
            <a:endParaRPr lang="en-US" dirty="0">
              <a:solidFill>
                <a:prstClr val="white"/>
              </a:solidFill>
            </a:endParaRPr>
          </a:p>
        </p:txBody>
      </p:sp>
      <p:grpSp>
        <p:nvGrpSpPr>
          <p:cNvPr id="5" name="Group 3"/>
          <p:cNvGrpSpPr/>
          <p:nvPr/>
        </p:nvGrpSpPr>
        <p:grpSpPr>
          <a:xfrm>
            <a:off x="2032794" y="8331200"/>
            <a:ext cx="12192000" cy="868389"/>
            <a:chOff x="0" y="6214646"/>
            <a:chExt cx="9144000" cy="651292"/>
          </a:xfrm>
        </p:grpSpPr>
        <p:pic>
          <p:nvPicPr>
            <p:cNvPr id="6" name="Picture 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393"/>
          <a:stretch/>
        </p:blipFill>
        <p:spPr bwMode="auto">
          <a:xfrm>
            <a:off x="9043194" y="1524001"/>
            <a:ext cx="4470400" cy="332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994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94" y="609600"/>
            <a:ext cx="10972800" cy="1320800"/>
          </a:xfrm>
        </p:spPr>
        <p:txBody>
          <a:bodyPr>
            <a:normAutofit/>
          </a:bodyPr>
          <a:lstStyle/>
          <a:p>
            <a:r>
              <a:rPr lang="en-US" sz="3200" b="1" dirty="0">
                <a:latin typeface="+mn-lt"/>
              </a:rPr>
              <a:t>Next Steps</a:t>
            </a:r>
          </a:p>
        </p:txBody>
      </p:sp>
      <p:sp>
        <p:nvSpPr>
          <p:cNvPr id="3" name="Content Placeholder 2"/>
          <p:cNvSpPr>
            <a:spLocks noGrp="1"/>
          </p:cNvSpPr>
          <p:nvPr>
            <p:ph idx="1"/>
          </p:nvPr>
        </p:nvSpPr>
        <p:spPr>
          <a:xfrm>
            <a:off x="2642394" y="1930401"/>
            <a:ext cx="10972800" cy="5814484"/>
          </a:xfrm>
        </p:spPr>
        <p:txBody>
          <a:bodyPr>
            <a:normAutofit/>
          </a:bodyPr>
          <a:lstStyle/>
          <a:p>
            <a:r>
              <a:rPr lang="en-US" sz="3200">
                <a:latin typeface="+mn-lt"/>
              </a:rPr>
              <a:t>Plan </a:t>
            </a:r>
            <a:r>
              <a:rPr lang="en-US" sz="3200" dirty="0">
                <a:latin typeface="+mn-lt"/>
              </a:rPr>
              <a:t>for an active benefits enrollment</a:t>
            </a:r>
          </a:p>
          <a:p>
            <a:r>
              <a:rPr lang="en-US" sz="3200" dirty="0">
                <a:latin typeface="+mn-lt"/>
              </a:rPr>
              <a:t>Technology enhancements and upgrades</a:t>
            </a:r>
          </a:p>
          <a:p>
            <a:r>
              <a:rPr lang="en-US" sz="3200" dirty="0">
                <a:latin typeface="+mn-lt"/>
              </a:rPr>
              <a:t>Process improvement &amp; optimization</a:t>
            </a:r>
          </a:p>
          <a:p>
            <a:r>
              <a:rPr lang="en-US" sz="3200" dirty="0">
                <a:latin typeface="+mn-lt"/>
              </a:rPr>
              <a:t>Reconvene the Policy Harmonization Team</a:t>
            </a:r>
          </a:p>
          <a:p>
            <a:r>
              <a:rPr lang="en-US" sz="3200" dirty="0">
                <a:latin typeface="+mn-lt"/>
              </a:rPr>
              <a:t>Continue visiting/networking with others</a:t>
            </a:r>
          </a:p>
          <a:p>
            <a:r>
              <a:rPr lang="en-US" sz="3200" dirty="0">
                <a:latin typeface="+mn-lt"/>
              </a:rPr>
              <a:t>HROC staff development and retention plans for high potential/high performers</a:t>
            </a:r>
          </a:p>
          <a:p>
            <a:r>
              <a:rPr lang="en-US" sz="3200" dirty="0">
                <a:latin typeface="+mn-lt"/>
              </a:rPr>
              <a:t>Revisit the design of HROC</a:t>
            </a:r>
          </a:p>
          <a:p>
            <a:pPr lvl="1"/>
            <a:r>
              <a:rPr lang="en-US" sz="2667" dirty="0">
                <a:latin typeface="+mn-lt"/>
              </a:rPr>
              <a:t>What’s working? What’s not working? What could we improve?</a:t>
            </a:r>
          </a:p>
          <a:p>
            <a:pPr marL="0" indent="0">
              <a:buNone/>
            </a:pPr>
            <a:endParaRPr lang="en-US" sz="3200" dirty="0">
              <a:latin typeface="+mn-lt"/>
            </a:endParaRPr>
          </a:p>
        </p:txBody>
      </p:sp>
      <p:sp>
        <p:nvSpPr>
          <p:cNvPr id="4" name="Slide Number Placeholder 3"/>
          <p:cNvSpPr>
            <a:spLocks noGrp="1"/>
          </p:cNvSpPr>
          <p:nvPr>
            <p:ph type="sldNum" sz="quarter" idx="10"/>
          </p:nvPr>
        </p:nvSpPr>
        <p:spPr/>
        <p:txBody>
          <a:bodyPr/>
          <a:lstStyle/>
          <a:p>
            <a:r>
              <a:rPr lang="en-US" dirty="0" smtClean="0">
                <a:solidFill>
                  <a:prstClr val="white"/>
                </a:solidFill>
              </a:rPr>
              <a:t>-</a:t>
            </a:r>
            <a:fld id="{1D513C61-8C3F-41A3-96C6-055B59070E58}" type="slidenum">
              <a:rPr lang="en-US" smtClean="0">
                <a:solidFill>
                  <a:prstClr val="white"/>
                </a:solidFill>
              </a:rPr>
              <a:pPr/>
              <a:t>29</a:t>
            </a:fld>
            <a:r>
              <a:rPr lang="en-US" dirty="0" smtClean="0">
                <a:solidFill>
                  <a:prstClr val="white"/>
                </a:solidFill>
              </a:rPr>
              <a:t>-</a:t>
            </a:r>
            <a:endParaRPr lang="en-US" dirty="0">
              <a:solidFill>
                <a:prstClr val="white"/>
              </a:solidFill>
            </a:endParaRPr>
          </a:p>
        </p:txBody>
      </p:sp>
      <p:grpSp>
        <p:nvGrpSpPr>
          <p:cNvPr id="5" name="Group 3"/>
          <p:cNvGrpSpPr/>
          <p:nvPr/>
        </p:nvGrpSpPr>
        <p:grpSpPr>
          <a:xfrm>
            <a:off x="2032794" y="8331200"/>
            <a:ext cx="12192000" cy="868389"/>
            <a:chOff x="0" y="6214646"/>
            <a:chExt cx="9144000" cy="651292"/>
          </a:xfrm>
        </p:grpSpPr>
        <p:pic>
          <p:nvPicPr>
            <p:cNvPr id="6" name="Picture 5" descr="SQP Borders ba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3638"/>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QP Borders base.jpg"/>
            <p:cNvPicPr>
              <a:picLocks noChangeAspect="1"/>
            </p:cNvPicPr>
            <p:nvPr/>
          </p:nvPicPr>
          <p:blipFill rotWithShape="1">
            <a:blip r:embed="rId3" cstate="print">
              <a:extLst>
                <a:ext uri="{28A0092B-C50C-407E-A947-70E740481C1C}">
                  <a14:useLocalDpi xmlns:a14="http://schemas.microsoft.com/office/drawing/2010/main" val="0"/>
                </a:ext>
              </a:extLst>
            </a:blip>
            <a:srcRect t="1" r="63355" b="55343"/>
            <a:stretch/>
          </p:blipFill>
          <p:spPr bwMode="auto">
            <a:xfrm>
              <a:off x="0" y="6248400"/>
              <a:ext cx="9143999" cy="27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0" y="6214646"/>
              <a:ext cx="4191000" cy="315423"/>
            </a:xfrm>
            <a:prstGeom prst="rect">
              <a:avLst/>
            </a:prstGeom>
            <a:noFill/>
          </p:spPr>
          <p:txBody>
            <a:bodyPr wrap="square" rtlCol="0">
              <a:spAutoFit/>
            </a:bodyPr>
            <a:lstStyle/>
            <a:p>
              <a:pPr algn="ctr" defTabSz="1219170"/>
              <a:r>
                <a:rPr lang="en-US" sz="2133" dirty="0">
                  <a:solidFill>
                    <a:srgbClr val="0070C0"/>
                  </a:solidFill>
                  <a:latin typeface="Century Gothic" pitchFamily="34" charset="0"/>
                </a:rPr>
                <a:t>strategies for </a:t>
              </a:r>
              <a:r>
                <a:rPr lang="en-US" sz="2133" b="1" dirty="0">
                  <a:solidFill>
                    <a:srgbClr val="0070C0"/>
                  </a:solidFill>
                  <a:latin typeface="Century Gothic" pitchFamily="34" charset="0"/>
                </a:rPr>
                <a:t>aligning HR</a:t>
              </a:r>
            </a:p>
          </p:txBody>
        </p:sp>
      </p:grpSp>
    </p:spTree>
    <p:extLst>
      <p:ext uri="{BB962C8B-B14F-4D97-AF65-F5344CB8AC3E}">
        <p14:creationId xmlns:p14="http://schemas.microsoft.com/office/powerpoint/2010/main" val="1957959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First, a question…</a:t>
            </a:r>
            <a:endParaRPr lang="en-US" dirty="0"/>
          </a:p>
        </p:txBody>
      </p:sp>
      <p:graphicFrame>
        <p:nvGraphicFramePr>
          <p:cNvPr id="6" name="Diagram 5"/>
          <p:cNvGraphicFramePr>
            <a:graphicFrameLocks noChangeAspect="1"/>
          </p:cNvGraphicFramePr>
          <p:nvPr/>
        </p:nvGraphicFramePr>
        <p:xfrm>
          <a:off x="2512565" y="2524938"/>
          <a:ext cx="10079705" cy="5644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96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7011194" y="4246033"/>
            <a:ext cx="4673600" cy="111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52B1E"/>
              </a:buClr>
              <a:buChar char="•"/>
              <a:defRPr>
                <a:solidFill>
                  <a:srgbClr val="00337F"/>
                </a:solidFill>
                <a:latin typeface="Arial" panose="020B0604020202020204" pitchFamily="34" charset="0"/>
              </a:defRPr>
            </a:lvl1pPr>
            <a:lvl2pPr marL="742950" indent="-285750">
              <a:spcBef>
                <a:spcPct val="20000"/>
              </a:spcBef>
              <a:buClr>
                <a:srgbClr val="D52B1E"/>
              </a:buClr>
              <a:buChar char="–"/>
              <a:defRPr>
                <a:solidFill>
                  <a:srgbClr val="00337F"/>
                </a:solidFill>
                <a:latin typeface="Arial" panose="020B0604020202020204" pitchFamily="34" charset="0"/>
              </a:defRPr>
            </a:lvl2pPr>
            <a:lvl3pPr marL="1143000" indent="-228600">
              <a:spcBef>
                <a:spcPct val="20000"/>
              </a:spcBef>
              <a:buClr>
                <a:srgbClr val="D52B1E"/>
              </a:buClr>
              <a:buChar char="•"/>
              <a:defRPr>
                <a:solidFill>
                  <a:srgbClr val="00337F"/>
                </a:solidFill>
                <a:latin typeface="Arial" panose="020B0604020202020204" pitchFamily="34" charset="0"/>
              </a:defRPr>
            </a:lvl3pPr>
            <a:lvl4pPr marL="1600200" indent="-228600">
              <a:spcBef>
                <a:spcPct val="20000"/>
              </a:spcBef>
              <a:buClr>
                <a:srgbClr val="D52B1E"/>
              </a:buClr>
              <a:buChar char="–"/>
              <a:defRPr>
                <a:solidFill>
                  <a:srgbClr val="00337F"/>
                </a:solidFill>
                <a:latin typeface="Arial" panose="020B0604020202020204" pitchFamily="34" charset="0"/>
              </a:defRPr>
            </a:lvl4pPr>
            <a:lvl5pPr marL="2057400" indent="-228600">
              <a:spcBef>
                <a:spcPct val="20000"/>
              </a:spcBef>
              <a:buClr>
                <a:srgbClr val="D52B1E"/>
              </a:buClr>
              <a:buChar char="•"/>
              <a:defRPr>
                <a:solidFill>
                  <a:srgbClr val="00337F"/>
                </a:solidFill>
                <a:latin typeface="Arial" panose="020B0604020202020204"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9pPr>
          </a:lstStyle>
          <a:p>
            <a:pPr defTabSz="1219170" eaLnBrk="0" fontAlgn="base" hangingPunct="0">
              <a:spcBef>
                <a:spcPct val="50000"/>
              </a:spcBef>
              <a:spcAft>
                <a:spcPct val="0"/>
              </a:spcAft>
              <a:buClrTx/>
              <a:buFontTx/>
              <a:buNone/>
            </a:pPr>
            <a:r>
              <a:rPr lang="en-US" altLang="en-US" sz="3333">
                <a:solidFill>
                  <a:srgbClr val="D52B1E"/>
                </a:solidFill>
                <a:ea typeface="ＭＳ Ｐゴシック" panose="020B0600070205080204" pitchFamily="34" charset="-128"/>
              </a:rPr>
              <a:t>HR Shared Services Inova eServices Center</a:t>
            </a:r>
            <a:endParaRPr lang="en-US" altLang="en-US" sz="4667">
              <a:solidFill>
                <a:srgbClr val="D52B1E"/>
              </a:solidFill>
              <a:ea typeface="ＭＳ Ｐゴシック" panose="020B0600070205080204" pitchFamily="34" charset="-128"/>
            </a:endParaRPr>
          </a:p>
        </p:txBody>
      </p:sp>
    </p:spTree>
    <p:extLst>
      <p:ext uri="{BB962C8B-B14F-4D97-AF65-F5344CB8AC3E}">
        <p14:creationId xmlns:p14="http://schemas.microsoft.com/office/powerpoint/2010/main" val="1470601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Agenda</a:t>
            </a:r>
          </a:p>
        </p:txBody>
      </p:sp>
      <p:sp>
        <p:nvSpPr>
          <p:cNvPr id="3" name="Content Placeholder 2"/>
          <p:cNvSpPr>
            <a:spLocks noGrp="1"/>
          </p:cNvSpPr>
          <p:nvPr>
            <p:ph idx="1"/>
          </p:nvPr>
        </p:nvSpPr>
        <p:spPr/>
        <p:txBody>
          <a:bodyPr/>
          <a:lstStyle/>
          <a:p>
            <a:pPr eaLnBrk="1" hangingPunct="1">
              <a:defRPr/>
            </a:pPr>
            <a:r>
              <a:rPr lang="en-US" dirty="0" smtClean="0"/>
              <a:t>Why we implemented a Shared Service Center</a:t>
            </a:r>
          </a:p>
          <a:p>
            <a:pPr eaLnBrk="1" hangingPunct="1">
              <a:defRPr/>
            </a:pPr>
            <a:r>
              <a:rPr lang="en-US" dirty="0" smtClean="0"/>
              <a:t>.HR Model</a:t>
            </a:r>
          </a:p>
          <a:p>
            <a:pPr eaLnBrk="1" hangingPunct="1">
              <a:defRPr/>
            </a:pPr>
            <a:r>
              <a:rPr lang="en-US" dirty="0" smtClean="0"/>
              <a:t>HR Process</a:t>
            </a:r>
          </a:p>
          <a:p>
            <a:pPr eaLnBrk="1" hangingPunct="1">
              <a:defRPr/>
            </a:pPr>
            <a:r>
              <a:rPr lang="en-US" dirty="0" smtClean="0"/>
              <a:t>Measurement</a:t>
            </a:r>
          </a:p>
          <a:p>
            <a:pPr eaLnBrk="1" hangingPunct="1">
              <a:defRPr/>
            </a:pPr>
            <a:r>
              <a:rPr lang="en-US" dirty="0" smtClean="0"/>
              <a:t>Training</a:t>
            </a:r>
          </a:p>
          <a:p>
            <a:pPr eaLnBrk="1" hangingPunct="1">
              <a:defRPr/>
            </a:pPr>
            <a:r>
              <a:rPr lang="en-US" dirty="0" smtClean="0"/>
              <a:t>How do we measure our progress</a:t>
            </a:r>
          </a:p>
          <a:p>
            <a:pPr lvl="1" eaLnBrk="1" hangingPunct="1">
              <a:defRPr/>
            </a:pPr>
            <a:r>
              <a:rPr lang="en-US" dirty="0" smtClean="0"/>
              <a:t>Customer Satisfaction</a:t>
            </a:r>
          </a:p>
          <a:p>
            <a:pPr lvl="1" eaLnBrk="1" hangingPunct="1">
              <a:defRPr/>
            </a:pPr>
            <a:r>
              <a:rPr lang="en-US" dirty="0" smtClean="0"/>
              <a:t>Process Improvement</a:t>
            </a:r>
          </a:p>
          <a:p>
            <a:pPr marL="0" indent="0" eaLnBrk="1" hangingPunct="1">
              <a:buNone/>
              <a:defRPr/>
            </a:pPr>
            <a:endParaRPr lang="en-US" dirty="0"/>
          </a:p>
        </p:txBody>
      </p:sp>
    </p:spTree>
    <p:extLst>
      <p:ext uri="{BB962C8B-B14F-4D97-AF65-F5344CB8AC3E}">
        <p14:creationId xmlns:p14="http://schemas.microsoft.com/office/powerpoint/2010/main" val="3240307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Why the Service Center</a:t>
            </a:r>
          </a:p>
        </p:txBody>
      </p:sp>
      <p:sp>
        <p:nvSpPr>
          <p:cNvPr id="5123" name="Content Placeholder 2"/>
          <p:cNvSpPr>
            <a:spLocks noGrp="1"/>
          </p:cNvSpPr>
          <p:nvPr>
            <p:ph idx="1"/>
          </p:nvPr>
        </p:nvSpPr>
        <p:spPr/>
        <p:txBody>
          <a:bodyPr/>
          <a:lstStyle/>
          <a:p>
            <a:pPr eaLnBrk="1" hangingPunct="1"/>
            <a:r>
              <a:rPr lang="en-US" altLang="en-US" dirty="0" smtClean="0"/>
              <a:t>Alleviate the transactional tasks from the Human Resources department</a:t>
            </a:r>
          </a:p>
          <a:p>
            <a:pPr eaLnBrk="1" hangingPunct="1"/>
            <a:endParaRPr lang="en-US" altLang="en-US" dirty="0" smtClean="0"/>
          </a:p>
          <a:p>
            <a:pPr eaLnBrk="1" hangingPunct="1"/>
            <a:r>
              <a:rPr lang="en-US" altLang="en-US" dirty="0" smtClean="0"/>
              <a:t>Allows the Business Partner (former HR Consultants) to be strategic partners with their client group.</a:t>
            </a:r>
          </a:p>
          <a:p>
            <a:pPr eaLnBrk="1" hangingPunct="1"/>
            <a:endParaRPr lang="en-US" altLang="en-US" dirty="0" smtClean="0"/>
          </a:p>
          <a:p>
            <a:pPr eaLnBrk="1" hangingPunct="1"/>
            <a:r>
              <a:rPr lang="en-US" altLang="en-US" dirty="0" smtClean="0"/>
              <a:t>Standardization amongst all of the Human Resources Departments </a:t>
            </a:r>
          </a:p>
          <a:p>
            <a:pPr eaLnBrk="1" hangingPunct="1"/>
            <a:endParaRPr lang="en-US" altLang="en-US" dirty="0" smtClean="0"/>
          </a:p>
          <a:p>
            <a:pPr eaLnBrk="1" hangingPunct="1"/>
            <a:r>
              <a:rPr lang="en-US" altLang="en-US" dirty="0" smtClean="0"/>
              <a:t>HR information available to employees 24/7</a:t>
            </a:r>
          </a:p>
          <a:p>
            <a:pPr eaLnBrk="1" hangingPunct="1"/>
            <a:endParaRPr lang="en-US" altLang="en-US" dirty="0" smtClean="0"/>
          </a:p>
          <a:p>
            <a:pPr eaLnBrk="1" hangingPunct="1"/>
            <a:r>
              <a:rPr lang="en-US" altLang="en-US" dirty="0" smtClean="0"/>
              <a:t>Centralized and more customer focused onboarding process</a:t>
            </a:r>
          </a:p>
          <a:p>
            <a:pPr eaLnBrk="1" hangingPunct="1"/>
            <a:endParaRPr lang="en-US" altLang="en-US" dirty="0" smtClean="0"/>
          </a:p>
        </p:txBody>
      </p:sp>
    </p:spTree>
    <p:extLst>
      <p:ext uri="{BB962C8B-B14F-4D97-AF65-F5344CB8AC3E}">
        <p14:creationId xmlns:p14="http://schemas.microsoft.com/office/powerpoint/2010/main" val="1227262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HR Model</a:t>
            </a:r>
          </a:p>
        </p:txBody>
      </p:sp>
      <p:graphicFrame>
        <p:nvGraphicFramePr>
          <p:cNvPr id="4" name="Table 3"/>
          <p:cNvGraphicFramePr>
            <a:graphicFrameLocks noGrp="1"/>
          </p:cNvGraphicFramePr>
          <p:nvPr/>
        </p:nvGraphicFramePr>
        <p:xfrm>
          <a:off x="2947194" y="1625601"/>
          <a:ext cx="10261600" cy="6794500"/>
        </p:xfrm>
        <a:graphic>
          <a:graphicData uri="http://schemas.openxmlformats.org/drawingml/2006/table">
            <a:tbl>
              <a:tblPr firstRow="1" bandRow="1">
                <a:tableStyleId>{5C22544A-7EE6-4342-B048-85BDC9FD1C3A}</a:tableStyleId>
              </a:tblPr>
              <a:tblGrid>
                <a:gridCol w="5130800"/>
                <a:gridCol w="5130800"/>
              </a:tblGrid>
              <a:tr h="494515">
                <a:tc>
                  <a:txBody>
                    <a:bodyPr/>
                    <a:lstStyle/>
                    <a:p>
                      <a:r>
                        <a:rPr lang="en-US" sz="2400" dirty="0" smtClean="0"/>
                        <a:t>Past</a:t>
                      </a:r>
                      <a:endParaRPr lang="en-US" sz="2400" dirty="0"/>
                    </a:p>
                  </a:txBody>
                  <a:tcPr marL="121920" marR="121920" marT="60968" marB="60968"/>
                </a:tc>
                <a:tc>
                  <a:txBody>
                    <a:bodyPr/>
                    <a:lstStyle/>
                    <a:p>
                      <a:r>
                        <a:rPr lang="en-US" sz="2400" dirty="0" smtClean="0"/>
                        <a:t>Current</a:t>
                      </a:r>
                      <a:endParaRPr lang="en-US" sz="2400" dirty="0"/>
                    </a:p>
                  </a:txBody>
                  <a:tcPr marL="121920" marR="121920" marT="60968" marB="60968"/>
                </a:tc>
              </a:tr>
              <a:tr h="6299985">
                <a:tc>
                  <a:txBody>
                    <a:bodyPr/>
                    <a:lstStyle/>
                    <a:p>
                      <a:pPr marL="285750" indent="-285750">
                        <a:buFont typeface="Arial" panose="020B0604020202020204" pitchFamily="34" charset="0"/>
                        <a:buChar char="•"/>
                      </a:pPr>
                      <a:r>
                        <a:rPr lang="en-US" sz="2100" dirty="0" smtClean="0">
                          <a:solidFill>
                            <a:srgbClr val="00337F"/>
                          </a:solidFill>
                        </a:rPr>
                        <a:t>6 Operating Units</a:t>
                      </a:r>
                    </a:p>
                    <a:p>
                      <a:endParaRPr lang="en-US" sz="2100" dirty="0" smtClean="0">
                        <a:solidFill>
                          <a:srgbClr val="00337F"/>
                        </a:solidFill>
                      </a:endParaRPr>
                    </a:p>
                    <a:p>
                      <a:pPr marL="285750" indent="-285750">
                        <a:buFont typeface="Arial" panose="020B0604020202020204" pitchFamily="34" charset="0"/>
                        <a:buChar char="•"/>
                      </a:pPr>
                      <a:r>
                        <a:rPr lang="en-US" sz="2100" dirty="0" smtClean="0">
                          <a:solidFill>
                            <a:srgbClr val="00337F"/>
                          </a:solidFill>
                        </a:rPr>
                        <a:t>6 Independent / decentralized HR departments</a:t>
                      </a:r>
                    </a:p>
                    <a:p>
                      <a:r>
                        <a:rPr lang="en-US" sz="2100" dirty="0" smtClean="0">
                          <a:solidFill>
                            <a:srgbClr val="00337F"/>
                          </a:solidFill>
                        </a:rPr>
                        <a:t>            HR VP</a:t>
                      </a:r>
                    </a:p>
                    <a:p>
                      <a:r>
                        <a:rPr lang="en-US" sz="2100" dirty="0" smtClean="0">
                          <a:solidFill>
                            <a:srgbClr val="00337F"/>
                          </a:solidFill>
                        </a:rPr>
                        <a:t>            HR Directors</a:t>
                      </a:r>
                    </a:p>
                    <a:p>
                      <a:r>
                        <a:rPr lang="en-US" sz="2100" dirty="0" smtClean="0">
                          <a:solidFill>
                            <a:srgbClr val="00337F"/>
                          </a:solidFill>
                        </a:rPr>
                        <a:t>            HR Consultants</a:t>
                      </a:r>
                    </a:p>
                    <a:p>
                      <a:r>
                        <a:rPr lang="en-US" sz="2100" dirty="0" smtClean="0">
                          <a:solidFill>
                            <a:srgbClr val="00337F"/>
                          </a:solidFill>
                        </a:rPr>
                        <a:t>            HR Specialist</a:t>
                      </a:r>
                    </a:p>
                    <a:p>
                      <a:endParaRPr lang="en-US" sz="2100" dirty="0" smtClean="0">
                        <a:solidFill>
                          <a:srgbClr val="00337F"/>
                        </a:solidFill>
                      </a:endParaRPr>
                    </a:p>
                    <a:p>
                      <a:pPr marL="285750" indent="-285750">
                        <a:buFont typeface="Arial" panose="020B0604020202020204" pitchFamily="34" charset="0"/>
                        <a:buChar char="•"/>
                      </a:pPr>
                      <a:r>
                        <a:rPr lang="en-US" sz="2100" dirty="0" smtClean="0">
                          <a:solidFill>
                            <a:srgbClr val="00337F"/>
                          </a:solidFill>
                        </a:rPr>
                        <a:t>Recruitment</a:t>
                      </a:r>
                    </a:p>
                    <a:p>
                      <a:r>
                        <a:rPr lang="en-US" sz="2100" dirty="0" smtClean="0">
                          <a:solidFill>
                            <a:srgbClr val="00337F"/>
                          </a:solidFill>
                        </a:rPr>
                        <a:t>           Manager</a:t>
                      </a:r>
                    </a:p>
                    <a:p>
                      <a:r>
                        <a:rPr lang="en-US" sz="2100" baseline="0" dirty="0" smtClean="0">
                          <a:solidFill>
                            <a:srgbClr val="00337F"/>
                          </a:solidFill>
                        </a:rPr>
                        <a:t>           </a:t>
                      </a:r>
                      <a:r>
                        <a:rPr lang="en-US" sz="2100" dirty="0" smtClean="0">
                          <a:solidFill>
                            <a:srgbClr val="00337F"/>
                          </a:solidFill>
                        </a:rPr>
                        <a:t>Recruiter</a:t>
                      </a:r>
                    </a:p>
                    <a:p>
                      <a:r>
                        <a:rPr lang="en-US" sz="2100" dirty="0" smtClean="0">
                          <a:solidFill>
                            <a:srgbClr val="00337F"/>
                          </a:solidFill>
                        </a:rPr>
                        <a:t>           Recruitment Coordinators</a:t>
                      </a:r>
                    </a:p>
                    <a:p>
                      <a:endParaRPr lang="en-US" sz="2100" dirty="0" smtClean="0">
                        <a:solidFill>
                          <a:srgbClr val="00337F"/>
                        </a:solidFill>
                      </a:endParaRPr>
                    </a:p>
                    <a:p>
                      <a:endParaRPr lang="en-US" sz="2100" dirty="0">
                        <a:solidFill>
                          <a:srgbClr val="00337F"/>
                        </a:solidFill>
                      </a:endParaRPr>
                    </a:p>
                  </a:txBody>
                  <a:tcPr marL="121920" marR="121920" marT="60968" marB="60968"/>
                </a:tc>
                <a:tc>
                  <a:txBody>
                    <a:bodyPr/>
                    <a:lstStyle/>
                    <a:p>
                      <a:pPr marL="285750" indent="-285750" eaLnBrk="1" hangingPunct="1">
                        <a:buFont typeface="Arial" panose="020B0604020202020204" pitchFamily="34" charset="0"/>
                        <a:buChar char="•"/>
                      </a:pPr>
                      <a:r>
                        <a:rPr lang="en-US" altLang="en-US" sz="2100" dirty="0" smtClean="0">
                          <a:solidFill>
                            <a:srgbClr val="00337F"/>
                          </a:solidFill>
                        </a:rPr>
                        <a:t>6 Operating Units</a:t>
                      </a:r>
                    </a:p>
                    <a:p>
                      <a:pPr eaLnBrk="1" hangingPunct="1"/>
                      <a:endParaRPr lang="en-US" altLang="en-US" sz="2100" dirty="0" smtClean="0">
                        <a:solidFill>
                          <a:srgbClr val="00337F"/>
                        </a:solidFill>
                      </a:endParaRPr>
                    </a:p>
                    <a:p>
                      <a:pPr marL="285750" indent="-285750" eaLnBrk="1" hangingPunct="1">
                        <a:buFont typeface="Arial" panose="020B0604020202020204" pitchFamily="34" charset="0"/>
                        <a:buChar char="•"/>
                      </a:pPr>
                      <a:r>
                        <a:rPr lang="en-US" altLang="en-US" sz="2100" dirty="0" smtClean="0">
                          <a:solidFill>
                            <a:srgbClr val="00337F"/>
                          </a:solidFill>
                        </a:rPr>
                        <a:t>6 HR departments</a:t>
                      </a:r>
                    </a:p>
                    <a:p>
                      <a:pPr lvl="1" eaLnBrk="1" hangingPunct="1"/>
                      <a:r>
                        <a:rPr lang="en-US" altLang="en-US" sz="2100" dirty="0" smtClean="0">
                          <a:solidFill>
                            <a:srgbClr val="00337F"/>
                          </a:solidFill>
                        </a:rPr>
                        <a:t>VP of HR</a:t>
                      </a:r>
                    </a:p>
                    <a:p>
                      <a:pPr lvl="1" eaLnBrk="1" hangingPunct="1"/>
                      <a:r>
                        <a:rPr lang="en-US" altLang="en-US" sz="2100" dirty="0" smtClean="0">
                          <a:solidFill>
                            <a:srgbClr val="00337F"/>
                          </a:solidFill>
                        </a:rPr>
                        <a:t>HR Directors</a:t>
                      </a:r>
                    </a:p>
                    <a:p>
                      <a:pPr lvl="1" eaLnBrk="1" hangingPunct="1"/>
                      <a:r>
                        <a:rPr lang="en-US" altLang="en-US" sz="2100" dirty="0" smtClean="0">
                          <a:solidFill>
                            <a:srgbClr val="00337F"/>
                          </a:solidFill>
                        </a:rPr>
                        <a:t>HR Business Partners</a:t>
                      </a:r>
                    </a:p>
                    <a:p>
                      <a:pPr lvl="1" eaLnBrk="1" hangingPunct="1"/>
                      <a:r>
                        <a:rPr lang="en-US" altLang="en-US" sz="2100" dirty="0" smtClean="0">
                          <a:solidFill>
                            <a:srgbClr val="00337F"/>
                          </a:solidFill>
                        </a:rPr>
                        <a:t>Talent Coordinators</a:t>
                      </a:r>
                    </a:p>
                    <a:p>
                      <a:pPr lvl="1" eaLnBrk="1" hangingPunct="1"/>
                      <a:endParaRPr lang="en-US" altLang="en-US" sz="2100" dirty="0" smtClean="0">
                        <a:solidFill>
                          <a:srgbClr val="00337F"/>
                        </a:solidFill>
                      </a:endParaRPr>
                    </a:p>
                    <a:p>
                      <a:pPr marL="285750" indent="-285750" eaLnBrk="1" hangingPunct="1">
                        <a:buFont typeface="Arial" panose="020B0604020202020204" pitchFamily="34" charset="0"/>
                        <a:buChar char="•"/>
                      </a:pPr>
                      <a:r>
                        <a:rPr lang="en-US" altLang="en-US" sz="2100" dirty="0" smtClean="0">
                          <a:solidFill>
                            <a:srgbClr val="00337F"/>
                          </a:solidFill>
                        </a:rPr>
                        <a:t>Director HRIS</a:t>
                      </a:r>
                      <a:r>
                        <a:rPr lang="en-US" altLang="en-US" sz="2100" baseline="0" dirty="0" smtClean="0">
                          <a:solidFill>
                            <a:srgbClr val="00337F"/>
                          </a:solidFill>
                        </a:rPr>
                        <a:t> and Shared Services</a:t>
                      </a:r>
                      <a:endParaRPr lang="en-US" altLang="en-US" sz="2100" dirty="0" smtClean="0">
                        <a:solidFill>
                          <a:srgbClr val="00337F"/>
                        </a:solidFill>
                      </a:endParaRPr>
                    </a:p>
                    <a:p>
                      <a:pPr marL="0" indent="0" eaLnBrk="1" hangingPunct="1">
                        <a:buFont typeface="Arial" panose="020B0604020202020204" pitchFamily="34" charset="0"/>
                        <a:buNone/>
                      </a:pPr>
                      <a:r>
                        <a:rPr lang="en-US" altLang="en-US" sz="2100" dirty="0" smtClean="0">
                          <a:solidFill>
                            <a:srgbClr val="00337F"/>
                          </a:solidFill>
                        </a:rPr>
                        <a:t>        HR Shared Services Manager</a:t>
                      </a:r>
                    </a:p>
                    <a:p>
                      <a:pPr lvl="1" eaLnBrk="1" hangingPunct="1"/>
                      <a:r>
                        <a:rPr lang="en-US" altLang="en-US" sz="2100" dirty="0" smtClean="0">
                          <a:solidFill>
                            <a:srgbClr val="00337F"/>
                          </a:solidFill>
                        </a:rPr>
                        <a:t>Team Lead</a:t>
                      </a:r>
                    </a:p>
                    <a:p>
                      <a:pPr lvl="1" eaLnBrk="1" hangingPunct="1"/>
                      <a:r>
                        <a:rPr lang="en-US" altLang="en-US" sz="2100" dirty="0" smtClean="0">
                          <a:solidFill>
                            <a:srgbClr val="00337F"/>
                          </a:solidFill>
                        </a:rPr>
                        <a:t>Representative, Tier 1</a:t>
                      </a:r>
                    </a:p>
                    <a:p>
                      <a:pPr lvl="1" eaLnBrk="1" hangingPunct="1"/>
                      <a:r>
                        <a:rPr lang="en-US" altLang="en-US" sz="2100" dirty="0" smtClean="0">
                          <a:solidFill>
                            <a:srgbClr val="00337F"/>
                          </a:solidFill>
                        </a:rPr>
                        <a:t>Assistant</a:t>
                      </a:r>
                    </a:p>
                    <a:p>
                      <a:pPr lvl="1" eaLnBrk="1" hangingPunct="1">
                        <a:buFontTx/>
                        <a:buNone/>
                      </a:pPr>
                      <a:endParaRPr lang="en-US" altLang="en-US" sz="2100" dirty="0" smtClean="0">
                        <a:solidFill>
                          <a:srgbClr val="00337F"/>
                        </a:solidFill>
                      </a:endParaRPr>
                    </a:p>
                    <a:p>
                      <a:pPr marL="285750" indent="-285750" eaLnBrk="1" hangingPunct="1">
                        <a:buFont typeface="Arial" panose="020B0604020202020204" pitchFamily="34" charset="0"/>
                        <a:buChar char="•"/>
                      </a:pPr>
                      <a:r>
                        <a:rPr lang="en-US" altLang="en-US" sz="2100" dirty="0" smtClean="0">
                          <a:solidFill>
                            <a:srgbClr val="00337F"/>
                          </a:solidFill>
                        </a:rPr>
                        <a:t>Recruitment</a:t>
                      </a:r>
                    </a:p>
                    <a:p>
                      <a:pPr lvl="1" eaLnBrk="1" hangingPunct="1"/>
                      <a:r>
                        <a:rPr lang="en-US" altLang="en-US" sz="2100" dirty="0" smtClean="0">
                          <a:solidFill>
                            <a:srgbClr val="00337F"/>
                          </a:solidFill>
                        </a:rPr>
                        <a:t>Manager</a:t>
                      </a:r>
                    </a:p>
                    <a:p>
                      <a:pPr lvl="1" eaLnBrk="1" hangingPunct="1"/>
                      <a:r>
                        <a:rPr lang="en-US" altLang="en-US" sz="2100" dirty="0" smtClean="0">
                          <a:solidFill>
                            <a:srgbClr val="00337F"/>
                          </a:solidFill>
                        </a:rPr>
                        <a:t>Recruiter</a:t>
                      </a:r>
                    </a:p>
                    <a:p>
                      <a:pPr lvl="1" eaLnBrk="1" hangingPunct="1"/>
                      <a:r>
                        <a:rPr lang="en-US" altLang="en-US" sz="2100" dirty="0" smtClean="0">
                          <a:solidFill>
                            <a:srgbClr val="00337F"/>
                          </a:solidFill>
                        </a:rPr>
                        <a:t>Recruitment Coordinators</a:t>
                      </a:r>
                    </a:p>
                    <a:p>
                      <a:endParaRPr lang="en-US" sz="2100" dirty="0">
                        <a:solidFill>
                          <a:srgbClr val="00337F"/>
                        </a:solidFill>
                      </a:endParaRPr>
                    </a:p>
                  </a:txBody>
                  <a:tcPr marL="121920" marR="121920" marT="60968" marB="60968"/>
                </a:tc>
              </a:tr>
            </a:tbl>
          </a:graphicData>
        </a:graphic>
      </p:graphicFrame>
    </p:spTree>
    <p:extLst>
      <p:ext uri="{BB962C8B-B14F-4D97-AF65-F5344CB8AC3E}">
        <p14:creationId xmlns:p14="http://schemas.microsoft.com/office/powerpoint/2010/main" val="2390340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Process</a:t>
            </a:r>
          </a:p>
        </p:txBody>
      </p:sp>
      <p:graphicFrame>
        <p:nvGraphicFramePr>
          <p:cNvPr id="4" name="Table 3"/>
          <p:cNvGraphicFramePr>
            <a:graphicFrameLocks noGrp="1"/>
          </p:cNvGraphicFramePr>
          <p:nvPr/>
        </p:nvGraphicFramePr>
        <p:xfrm>
          <a:off x="2540794" y="1727201"/>
          <a:ext cx="10972800" cy="7226866"/>
        </p:xfrm>
        <a:graphic>
          <a:graphicData uri="http://schemas.openxmlformats.org/drawingml/2006/table">
            <a:tbl>
              <a:tblPr firstRow="1" bandRow="1">
                <a:tableStyleId>{5C22544A-7EE6-4342-B048-85BDC9FD1C3A}</a:tableStyleId>
              </a:tblPr>
              <a:tblGrid>
                <a:gridCol w="5486400"/>
                <a:gridCol w="5486400"/>
              </a:tblGrid>
              <a:tr h="561917">
                <a:tc>
                  <a:txBody>
                    <a:bodyPr/>
                    <a:lstStyle/>
                    <a:p>
                      <a:r>
                        <a:rPr lang="en-US" sz="2400" dirty="0" smtClean="0"/>
                        <a:t>Past</a:t>
                      </a:r>
                      <a:endParaRPr lang="en-US" sz="2400" dirty="0"/>
                    </a:p>
                  </a:txBody>
                  <a:tcPr marL="121920" marR="121920" marT="60955" marB="60955"/>
                </a:tc>
                <a:tc>
                  <a:txBody>
                    <a:bodyPr/>
                    <a:lstStyle/>
                    <a:p>
                      <a:r>
                        <a:rPr lang="en-US" sz="2400" dirty="0" smtClean="0"/>
                        <a:t>Current</a:t>
                      </a:r>
                      <a:endParaRPr lang="en-US" sz="2400" dirty="0"/>
                    </a:p>
                  </a:txBody>
                  <a:tcPr marL="121920" marR="121920" marT="60955" marB="60955"/>
                </a:tc>
              </a:tr>
              <a:tr h="6664949">
                <a:tc>
                  <a:txBody>
                    <a:bodyPr/>
                    <a:lstStyle/>
                    <a:p>
                      <a:pPr marL="285750" indent="-285750">
                        <a:buFont typeface="Arial" panose="020B0604020202020204" pitchFamily="34" charset="0"/>
                        <a:buChar char="•"/>
                      </a:pPr>
                      <a:r>
                        <a:rPr lang="en-US" sz="2100" dirty="0" smtClean="0">
                          <a:solidFill>
                            <a:srgbClr val="00337F"/>
                          </a:solidFill>
                        </a:rPr>
                        <a:t>HR Department</a:t>
                      </a:r>
                    </a:p>
                    <a:p>
                      <a:pPr marL="742950" lvl="1" indent="-285750">
                        <a:buFont typeface="Wingdings" panose="05000000000000000000" pitchFamily="2" charset="2"/>
                        <a:buChar char="ü"/>
                      </a:pPr>
                      <a:r>
                        <a:rPr lang="en-US" sz="2100" dirty="0" smtClean="0">
                          <a:solidFill>
                            <a:srgbClr val="00337F"/>
                          </a:solidFill>
                        </a:rPr>
                        <a:t>Receive various HR inquires via      phone/ email</a:t>
                      </a:r>
                    </a:p>
                    <a:p>
                      <a:pPr marL="742950" lvl="1" indent="-285750">
                        <a:buFont typeface="Wingdings" panose="05000000000000000000" pitchFamily="2" charset="2"/>
                        <a:buChar char="ü"/>
                      </a:pPr>
                      <a:r>
                        <a:rPr lang="en-US" sz="2100" dirty="0" smtClean="0">
                          <a:solidFill>
                            <a:srgbClr val="00337F"/>
                          </a:solidFill>
                        </a:rPr>
                        <a:t>Payroll inquires </a:t>
                      </a:r>
                    </a:p>
                    <a:p>
                      <a:pPr marL="742950" lvl="1" indent="-285750">
                        <a:buFont typeface="Wingdings" panose="05000000000000000000" pitchFamily="2" charset="2"/>
                        <a:buChar char="ü"/>
                      </a:pPr>
                      <a:r>
                        <a:rPr lang="en-US" sz="2100" dirty="0" smtClean="0">
                          <a:solidFill>
                            <a:srgbClr val="00337F"/>
                          </a:solidFill>
                        </a:rPr>
                        <a:t>Benefits inquires</a:t>
                      </a:r>
                    </a:p>
                    <a:p>
                      <a:pPr marL="742950" lvl="1" indent="-285750">
                        <a:buFont typeface="Wingdings" panose="05000000000000000000" pitchFamily="2" charset="2"/>
                        <a:buChar char="ü"/>
                      </a:pPr>
                      <a:r>
                        <a:rPr lang="en-US" sz="2100" dirty="0" smtClean="0">
                          <a:solidFill>
                            <a:srgbClr val="00337F"/>
                          </a:solidFill>
                        </a:rPr>
                        <a:t>Compensation inquires </a:t>
                      </a:r>
                    </a:p>
                    <a:p>
                      <a:pPr marL="742950" lvl="1" indent="-285750">
                        <a:buFont typeface="Wingdings" panose="05000000000000000000" pitchFamily="2" charset="2"/>
                        <a:buChar char="ü"/>
                      </a:pPr>
                      <a:r>
                        <a:rPr lang="en-US" sz="2100" dirty="0" smtClean="0">
                          <a:solidFill>
                            <a:srgbClr val="00337F"/>
                          </a:solidFill>
                        </a:rPr>
                        <a:t>Process transactional  items</a:t>
                      </a:r>
                    </a:p>
                    <a:p>
                      <a:pPr marL="742950" lvl="1" indent="-285750">
                        <a:buFont typeface="Wingdings" panose="05000000000000000000" pitchFamily="2" charset="2"/>
                        <a:buChar char="ü"/>
                      </a:pPr>
                      <a:r>
                        <a:rPr lang="en-US" sz="2100" dirty="0" smtClean="0">
                          <a:solidFill>
                            <a:srgbClr val="00337F"/>
                          </a:solidFill>
                        </a:rPr>
                        <a:t>Policy interpretation</a:t>
                      </a:r>
                    </a:p>
                    <a:p>
                      <a:pPr marL="742950" lvl="1" indent="-285750">
                        <a:buFont typeface="Wingdings" panose="05000000000000000000" pitchFamily="2" charset="2"/>
                        <a:buChar char="ü"/>
                      </a:pPr>
                      <a:r>
                        <a:rPr lang="en-US" sz="2100" dirty="0" smtClean="0">
                          <a:solidFill>
                            <a:srgbClr val="00337F"/>
                          </a:solidFill>
                        </a:rPr>
                        <a:t>Employee relations</a:t>
                      </a:r>
                    </a:p>
                    <a:p>
                      <a:endParaRPr lang="en-US" sz="2100" dirty="0" smtClean="0">
                        <a:solidFill>
                          <a:srgbClr val="00337F"/>
                        </a:solidFill>
                      </a:endParaRPr>
                    </a:p>
                    <a:p>
                      <a:pPr marL="285750" indent="-285750">
                        <a:buFont typeface="Arial" panose="020B0604020202020204" pitchFamily="34" charset="0"/>
                        <a:buChar char="•"/>
                      </a:pPr>
                      <a:r>
                        <a:rPr lang="en-US" sz="2100" dirty="0" smtClean="0">
                          <a:solidFill>
                            <a:srgbClr val="00337F"/>
                          </a:solidFill>
                        </a:rPr>
                        <a:t>Recruitment</a:t>
                      </a:r>
                    </a:p>
                    <a:p>
                      <a:pPr marL="742950" lvl="1" indent="-285750">
                        <a:buFont typeface="Wingdings" panose="05000000000000000000" pitchFamily="2" charset="2"/>
                        <a:buChar char="ü"/>
                      </a:pPr>
                      <a:r>
                        <a:rPr lang="en-US" sz="2100" dirty="0" smtClean="0">
                          <a:solidFill>
                            <a:srgbClr val="00337F"/>
                          </a:solidFill>
                        </a:rPr>
                        <a:t>Interview/ selection </a:t>
                      </a:r>
                    </a:p>
                    <a:p>
                      <a:pPr marL="742950" lvl="1" indent="-285750">
                        <a:buFont typeface="Wingdings" panose="05000000000000000000" pitchFamily="2" charset="2"/>
                        <a:buChar char="ü"/>
                      </a:pPr>
                      <a:r>
                        <a:rPr lang="en-US" sz="2100" dirty="0" smtClean="0">
                          <a:solidFill>
                            <a:srgbClr val="00337F"/>
                          </a:solidFill>
                        </a:rPr>
                        <a:t>New hire onboarding</a:t>
                      </a:r>
                    </a:p>
                    <a:p>
                      <a:endParaRPr lang="en-US" sz="2400" dirty="0"/>
                    </a:p>
                  </a:txBody>
                  <a:tcPr marL="121920" marR="121920" marT="60955" marB="60955"/>
                </a:tc>
                <a:tc>
                  <a:txBody>
                    <a:bodyPr/>
                    <a:lstStyle/>
                    <a:p>
                      <a:pPr marL="285750" indent="-285750" eaLnBrk="1" hangingPunct="1">
                        <a:buFont typeface="Arial" panose="020B0604020202020204" pitchFamily="34" charset="0"/>
                        <a:buChar char="•"/>
                      </a:pPr>
                      <a:r>
                        <a:rPr lang="en-US" altLang="en-US" sz="2100" dirty="0" smtClean="0">
                          <a:solidFill>
                            <a:srgbClr val="00337F"/>
                          </a:solidFill>
                        </a:rPr>
                        <a:t>HR Shared Services Center</a:t>
                      </a:r>
                    </a:p>
                    <a:p>
                      <a:pPr marL="742950" lvl="1" indent="-285750" eaLnBrk="1" hangingPunct="1">
                        <a:buFont typeface="Wingdings" panose="05000000000000000000" pitchFamily="2" charset="2"/>
                        <a:buChar char="ü"/>
                      </a:pPr>
                      <a:r>
                        <a:rPr lang="en-US" altLang="en-US" sz="2100" dirty="0" smtClean="0">
                          <a:solidFill>
                            <a:srgbClr val="00337F"/>
                          </a:solidFill>
                        </a:rPr>
                        <a:t>New hire onboarding</a:t>
                      </a:r>
                    </a:p>
                    <a:p>
                      <a:pPr marL="742950" lvl="1" indent="-285750" eaLnBrk="1" hangingPunct="1">
                        <a:buFont typeface="Wingdings" panose="05000000000000000000" pitchFamily="2" charset="2"/>
                        <a:buChar char="ü"/>
                      </a:pPr>
                      <a:r>
                        <a:rPr lang="en-US" altLang="en-US" sz="2100" dirty="0" smtClean="0">
                          <a:solidFill>
                            <a:srgbClr val="00337F"/>
                          </a:solidFill>
                        </a:rPr>
                        <a:t>Receive various HR inquires via phone/ email</a:t>
                      </a:r>
                    </a:p>
                    <a:p>
                      <a:pPr marL="1200150" lvl="2" indent="-285750" eaLnBrk="1" hangingPunct="1">
                        <a:buFont typeface="Wingdings" panose="05000000000000000000" pitchFamily="2" charset="2"/>
                        <a:buChar char="Ø"/>
                      </a:pPr>
                      <a:r>
                        <a:rPr lang="en-US" altLang="en-US" sz="2100" dirty="0" smtClean="0">
                          <a:solidFill>
                            <a:srgbClr val="00337F"/>
                          </a:solidFill>
                        </a:rPr>
                        <a:t>Payroll inquires </a:t>
                      </a:r>
                    </a:p>
                    <a:p>
                      <a:pPr marL="1200150" lvl="2" indent="-285750" eaLnBrk="1" hangingPunct="1">
                        <a:buFont typeface="Wingdings" panose="05000000000000000000" pitchFamily="2" charset="2"/>
                        <a:buChar char="Ø"/>
                      </a:pPr>
                      <a:r>
                        <a:rPr lang="en-US" altLang="en-US" sz="2100" dirty="0" smtClean="0">
                          <a:solidFill>
                            <a:srgbClr val="00337F"/>
                          </a:solidFill>
                        </a:rPr>
                        <a:t>Benefits inquires</a:t>
                      </a:r>
                    </a:p>
                    <a:p>
                      <a:pPr marL="1200150" lvl="2" indent="-285750" eaLnBrk="1" hangingPunct="1">
                        <a:buFont typeface="Wingdings" panose="05000000000000000000" pitchFamily="2" charset="2"/>
                        <a:buChar char="Ø"/>
                      </a:pPr>
                      <a:r>
                        <a:rPr lang="en-US" altLang="en-US" sz="2100" dirty="0" smtClean="0">
                          <a:solidFill>
                            <a:srgbClr val="00337F"/>
                          </a:solidFill>
                        </a:rPr>
                        <a:t>Compensation inquiries</a:t>
                      </a:r>
                    </a:p>
                    <a:p>
                      <a:pPr marL="742950" lvl="1" indent="-285750" eaLnBrk="1" hangingPunct="1">
                        <a:buFont typeface="Wingdings" panose="05000000000000000000" pitchFamily="2" charset="2"/>
                        <a:buChar char="ü"/>
                      </a:pPr>
                      <a:r>
                        <a:rPr lang="en-US" altLang="en-US" sz="2100" dirty="0" smtClean="0">
                          <a:solidFill>
                            <a:srgbClr val="00337F"/>
                          </a:solidFill>
                        </a:rPr>
                        <a:t>Process transactional  items</a:t>
                      </a:r>
                    </a:p>
                    <a:p>
                      <a:pPr lvl="1" eaLnBrk="1" hangingPunct="1"/>
                      <a:r>
                        <a:rPr lang="en-US" altLang="en-US" sz="2100" dirty="0" smtClean="0">
                          <a:solidFill>
                            <a:srgbClr val="00337F"/>
                          </a:solidFill>
                        </a:rPr>
                        <a:t>Self-service model</a:t>
                      </a:r>
                    </a:p>
                    <a:p>
                      <a:pPr lvl="1" eaLnBrk="1" hangingPunct="1">
                        <a:buFontTx/>
                        <a:buNone/>
                      </a:pPr>
                      <a:endParaRPr lang="en-US" altLang="en-US" sz="2100" dirty="0" smtClean="0">
                        <a:solidFill>
                          <a:srgbClr val="00337F"/>
                        </a:solidFill>
                      </a:endParaRPr>
                    </a:p>
                    <a:p>
                      <a:pPr marL="285750" indent="-285750" eaLnBrk="1" hangingPunct="1">
                        <a:buFont typeface="Arial" panose="020B0604020202020204" pitchFamily="34" charset="0"/>
                        <a:buChar char="•"/>
                      </a:pPr>
                      <a:r>
                        <a:rPr lang="en-US" altLang="en-US" sz="2100" dirty="0" smtClean="0">
                          <a:solidFill>
                            <a:srgbClr val="00337F"/>
                          </a:solidFill>
                        </a:rPr>
                        <a:t>HR Department</a:t>
                      </a:r>
                    </a:p>
                    <a:p>
                      <a:pPr marL="742950" lvl="1" indent="-285750" eaLnBrk="1" hangingPunct="1">
                        <a:buFont typeface="Wingdings" panose="05000000000000000000" pitchFamily="2" charset="2"/>
                        <a:buChar char="ü"/>
                      </a:pPr>
                      <a:r>
                        <a:rPr lang="en-US" altLang="en-US" sz="2100" dirty="0" smtClean="0">
                          <a:solidFill>
                            <a:srgbClr val="00337F"/>
                          </a:solidFill>
                        </a:rPr>
                        <a:t>Strategic partners with management:  training and development, department reorganization, employee engagement, employee relations</a:t>
                      </a:r>
                    </a:p>
                    <a:p>
                      <a:pPr lvl="1" eaLnBrk="1" hangingPunct="1"/>
                      <a:endParaRPr lang="en-US" altLang="en-US" sz="2100" dirty="0" smtClean="0">
                        <a:solidFill>
                          <a:srgbClr val="00337F"/>
                        </a:solidFill>
                      </a:endParaRPr>
                    </a:p>
                    <a:p>
                      <a:pPr marL="285750" indent="-285750" eaLnBrk="1" hangingPunct="1">
                        <a:buFont typeface="Arial" panose="020B0604020202020204" pitchFamily="34" charset="0"/>
                        <a:buChar char="•"/>
                      </a:pPr>
                      <a:r>
                        <a:rPr lang="en-US" altLang="en-US" sz="2100" dirty="0" smtClean="0">
                          <a:solidFill>
                            <a:srgbClr val="00337F"/>
                          </a:solidFill>
                        </a:rPr>
                        <a:t>Recruitment</a:t>
                      </a:r>
                    </a:p>
                    <a:p>
                      <a:pPr marL="742950" lvl="1" indent="-285750" eaLnBrk="1" hangingPunct="1">
                        <a:buFont typeface="Wingdings" panose="05000000000000000000" pitchFamily="2" charset="2"/>
                        <a:buChar char="ü"/>
                      </a:pPr>
                      <a:r>
                        <a:rPr lang="en-US" altLang="en-US" sz="2100" dirty="0" smtClean="0">
                          <a:solidFill>
                            <a:srgbClr val="00337F"/>
                          </a:solidFill>
                        </a:rPr>
                        <a:t>Interview/ selection </a:t>
                      </a:r>
                    </a:p>
                    <a:p>
                      <a:endParaRPr lang="en-US" sz="2400" dirty="0"/>
                    </a:p>
                  </a:txBody>
                  <a:tcPr marL="121920" marR="121920" marT="60955" marB="60955"/>
                </a:tc>
              </a:tr>
            </a:tbl>
          </a:graphicData>
        </a:graphic>
      </p:graphicFrame>
    </p:spTree>
    <p:extLst>
      <p:ext uri="{BB962C8B-B14F-4D97-AF65-F5344CB8AC3E}">
        <p14:creationId xmlns:p14="http://schemas.microsoft.com/office/powerpoint/2010/main" val="3652746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Cases By Topics</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994" y="1930401"/>
            <a:ext cx="10864851" cy="701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117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Average Days to Resolve</a:t>
            </a:r>
          </a:p>
        </p:txBody>
      </p:sp>
      <p:graphicFrame>
        <p:nvGraphicFramePr>
          <p:cNvPr id="5" name="Chart 4"/>
          <p:cNvGraphicFramePr>
            <a:graphicFrameLocks/>
          </p:cNvGraphicFramePr>
          <p:nvPr/>
        </p:nvGraphicFramePr>
        <p:xfrm>
          <a:off x="2439194" y="1422400"/>
          <a:ext cx="6096000" cy="314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4572794" y="4673601"/>
          <a:ext cx="9042400" cy="4083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924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Expectations and Productivity Report – Coming…</a:t>
            </a:r>
          </a:p>
        </p:txBody>
      </p:sp>
      <p:sp>
        <p:nvSpPr>
          <p:cNvPr id="3" name="Content Placeholder 2"/>
          <p:cNvSpPr>
            <a:spLocks noGrp="1"/>
          </p:cNvSpPr>
          <p:nvPr>
            <p:ph idx="1"/>
          </p:nvPr>
        </p:nvSpPr>
        <p:spPr>
          <a:xfrm>
            <a:off x="2642394" y="1828801"/>
            <a:ext cx="10972800" cy="6339417"/>
          </a:xfrm>
        </p:spPr>
        <p:txBody>
          <a:bodyPr/>
          <a:lstStyle/>
          <a:p>
            <a:pPr marL="0" indent="0" eaLnBrk="1" hangingPunct="1">
              <a:buNone/>
              <a:defRPr/>
            </a:pPr>
            <a:r>
              <a:rPr lang="en-US" b="1" u="sng" dirty="0" smtClean="0"/>
              <a:t>Expectations</a:t>
            </a:r>
          </a:p>
          <a:p>
            <a:pPr eaLnBrk="1" hangingPunct="1">
              <a:defRPr/>
            </a:pPr>
            <a:r>
              <a:rPr lang="en-US" dirty="0" smtClean="0"/>
              <a:t>Closing a minimum </a:t>
            </a:r>
            <a:r>
              <a:rPr lang="en-US" dirty="0"/>
              <a:t>of 30 cases a </a:t>
            </a:r>
            <a:r>
              <a:rPr lang="en-US" dirty="0" smtClean="0"/>
              <a:t>day</a:t>
            </a:r>
          </a:p>
          <a:p>
            <a:pPr eaLnBrk="1" hangingPunct="1">
              <a:defRPr/>
            </a:pPr>
            <a:r>
              <a:rPr lang="en-US" dirty="0"/>
              <a:t>Tier 1 level cases will be resolved within one business day </a:t>
            </a:r>
            <a:endParaRPr lang="en-US" dirty="0" smtClean="0"/>
          </a:p>
          <a:p>
            <a:pPr eaLnBrk="1" hangingPunct="1">
              <a:defRPr/>
            </a:pPr>
            <a:r>
              <a:rPr lang="en-US" dirty="0"/>
              <a:t>Tier 1 level cases will be also escalated to Tier 2 within one business day.</a:t>
            </a:r>
          </a:p>
          <a:p>
            <a:pPr eaLnBrk="1" hangingPunct="1">
              <a:defRPr/>
            </a:pPr>
            <a:r>
              <a:rPr lang="en-US" dirty="0"/>
              <a:t>The time it takes to answer a call (ring time) should be no longer than 30 </a:t>
            </a:r>
            <a:r>
              <a:rPr lang="en-US" dirty="0" smtClean="0"/>
              <a:t>seconds</a:t>
            </a:r>
          </a:p>
          <a:p>
            <a:pPr eaLnBrk="1" hangingPunct="1">
              <a:defRPr/>
            </a:pPr>
            <a:r>
              <a:rPr lang="en-US" dirty="0"/>
              <a:t>All phone calls that come through the service center should have a case associated with it including follow-up calls of current cases</a:t>
            </a:r>
            <a:r>
              <a:rPr lang="en-US" dirty="0" smtClean="0"/>
              <a:t>.</a:t>
            </a:r>
          </a:p>
          <a:p>
            <a:pPr eaLnBrk="1" hangingPunct="1">
              <a:defRPr/>
            </a:pPr>
            <a:r>
              <a:rPr lang="en-US" dirty="0" smtClean="0"/>
              <a:t>Process candidates’ onboarding daily</a:t>
            </a:r>
          </a:p>
          <a:p>
            <a:pPr marL="0" indent="0" eaLnBrk="1" hangingPunct="1">
              <a:buNone/>
              <a:defRPr/>
            </a:pPr>
            <a:endParaRPr lang="en-US" dirty="0" smtClean="0"/>
          </a:p>
          <a:p>
            <a:pPr marL="0" indent="0" eaLnBrk="1" hangingPunct="1">
              <a:buNone/>
              <a:defRPr/>
            </a:pPr>
            <a:r>
              <a:rPr lang="en-US" b="1" u="sng" dirty="0" smtClean="0"/>
              <a:t>Productivity Report</a:t>
            </a:r>
          </a:p>
          <a:p>
            <a:pPr eaLnBrk="1" hangingPunct="1">
              <a:defRPr/>
            </a:pPr>
            <a:r>
              <a:rPr lang="en-US" dirty="0" smtClean="0"/>
              <a:t>Develop a daily, weekly and quarterly report</a:t>
            </a:r>
            <a:endParaRPr lang="en-US" dirty="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332203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Training</a:t>
            </a:r>
          </a:p>
        </p:txBody>
      </p:sp>
      <p:graphicFrame>
        <p:nvGraphicFramePr>
          <p:cNvPr id="4" name="Table 3"/>
          <p:cNvGraphicFramePr>
            <a:graphicFrameLocks noGrp="1"/>
          </p:cNvGraphicFramePr>
          <p:nvPr>
            <p:extLst/>
          </p:nvPr>
        </p:nvGraphicFramePr>
        <p:xfrm>
          <a:off x="1222348" y="1727200"/>
          <a:ext cx="13585206" cy="7100891"/>
        </p:xfrm>
        <a:graphic>
          <a:graphicData uri="http://schemas.openxmlformats.org/drawingml/2006/table">
            <a:tbl>
              <a:tblPr firstRow="1" bandRow="1">
                <a:tableStyleId>{5C22544A-7EE6-4342-B048-85BDC9FD1C3A}</a:tableStyleId>
              </a:tblPr>
              <a:tblGrid>
                <a:gridCol w="6792603"/>
                <a:gridCol w="6792603"/>
              </a:tblGrid>
              <a:tr h="375944">
                <a:tc>
                  <a:txBody>
                    <a:bodyPr/>
                    <a:lstStyle/>
                    <a:p>
                      <a:r>
                        <a:rPr lang="en-US" sz="2100" dirty="0" smtClean="0"/>
                        <a:t>Current</a:t>
                      </a:r>
                      <a:endParaRPr lang="en-US" sz="2100" dirty="0"/>
                    </a:p>
                  </a:txBody>
                  <a:tcPr marL="121920" marR="121920" marT="60960" marB="60960"/>
                </a:tc>
                <a:tc>
                  <a:txBody>
                    <a:bodyPr/>
                    <a:lstStyle/>
                    <a:p>
                      <a:r>
                        <a:rPr lang="en-US" sz="3200" dirty="0" smtClean="0"/>
                        <a:t>Future</a:t>
                      </a:r>
                      <a:endParaRPr lang="en-US" sz="3200" dirty="0"/>
                    </a:p>
                  </a:txBody>
                  <a:tcPr marL="121920" marR="121920" marT="60960" marB="60960"/>
                </a:tc>
              </a:tr>
              <a:tr h="6491291">
                <a:tc>
                  <a:txBody>
                    <a:bodyPr/>
                    <a:lstStyle/>
                    <a:p>
                      <a:pPr marL="285750" indent="-285750">
                        <a:buFont typeface="Arial" panose="020B0604020202020204" pitchFamily="34" charset="0"/>
                        <a:buChar char="•"/>
                      </a:pPr>
                      <a:r>
                        <a:rPr lang="en-US" sz="2400" dirty="0" smtClean="0">
                          <a:solidFill>
                            <a:srgbClr val="00337F"/>
                          </a:solidFill>
                        </a:rPr>
                        <a:t>Develop a comprehensive Training Manual / Guide for your Team</a:t>
                      </a:r>
                    </a:p>
                    <a:p>
                      <a:pPr marL="742950" lvl="1" indent="-285750">
                        <a:buFont typeface="Wingdings" panose="05000000000000000000" pitchFamily="2" charset="2"/>
                        <a:buChar char="ü"/>
                      </a:pPr>
                      <a:r>
                        <a:rPr lang="en-US" sz="2100" dirty="0" smtClean="0">
                          <a:solidFill>
                            <a:srgbClr val="00337F"/>
                          </a:solidFill>
                        </a:rPr>
                        <a:t>This will make onboarding more structured </a:t>
                      </a:r>
                    </a:p>
                    <a:p>
                      <a:pPr marL="285750" indent="-285750">
                        <a:buFont typeface="Arial" panose="020B0604020202020204" pitchFamily="34" charset="0"/>
                        <a:buChar char="•"/>
                      </a:pPr>
                      <a:r>
                        <a:rPr lang="en-US" sz="2400" dirty="0" smtClean="0">
                          <a:solidFill>
                            <a:srgbClr val="00337F"/>
                          </a:solidFill>
                        </a:rPr>
                        <a:t>Develop a training competency Checklist to track training progress</a:t>
                      </a:r>
                    </a:p>
                    <a:p>
                      <a:pPr marL="285750" indent="-285750">
                        <a:buFont typeface="Arial" panose="020B0604020202020204" pitchFamily="34" charset="0"/>
                        <a:buChar char="•"/>
                      </a:pPr>
                      <a:r>
                        <a:rPr lang="en-US" sz="2400" dirty="0" smtClean="0">
                          <a:solidFill>
                            <a:srgbClr val="00337F"/>
                          </a:solidFill>
                        </a:rPr>
                        <a:t>Incorporate your Subject Matter Experts in the Program</a:t>
                      </a:r>
                    </a:p>
                    <a:p>
                      <a:pPr marL="285750" indent="-285750">
                        <a:buFont typeface="Arial" panose="020B0604020202020204" pitchFamily="34" charset="0"/>
                        <a:buChar char="•"/>
                      </a:pPr>
                      <a:r>
                        <a:rPr lang="en-US" sz="2400" dirty="0" smtClean="0">
                          <a:solidFill>
                            <a:srgbClr val="00337F"/>
                          </a:solidFill>
                        </a:rPr>
                        <a:t>Incorporate Customer Service Training especially dealing with difficult customers (Teams biggest frustration)</a:t>
                      </a:r>
                    </a:p>
                    <a:p>
                      <a:pPr marL="285750" indent="-285750">
                        <a:buFont typeface="Arial" panose="020B0604020202020204" pitchFamily="34" charset="0"/>
                        <a:buChar char="•"/>
                      </a:pPr>
                      <a:endParaRPr lang="en-US" sz="2400" u="sng" dirty="0" smtClean="0">
                        <a:solidFill>
                          <a:srgbClr val="00337F"/>
                        </a:solidFill>
                      </a:endParaRPr>
                    </a:p>
                    <a:p>
                      <a:pPr marL="285750" indent="-285750">
                        <a:buFont typeface="Arial" panose="020B0604020202020204" pitchFamily="34" charset="0"/>
                        <a:buChar char="•"/>
                      </a:pPr>
                      <a:r>
                        <a:rPr lang="en-US" sz="2400" u="sng" dirty="0" smtClean="0">
                          <a:solidFill>
                            <a:srgbClr val="00337F"/>
                          </a:solidFill>
                        </a:rPr>
                        <a:t>Standardization</a:t>
                      </a:r>
                    </a:p>
                    <a:p>
                      <a:pPr marL="742950" lvl="1" indent="-285750">
                        <a:buFont typeface="Wingdings" panose="05000000000000000000" pitchFamily="2" charset="2"/>
                        <a:buChar char="ü"/>
                      </a:pPr>
                      <a:r>
                        <a:rPr lang="en-US" sz="2400" dirty="0" smtClean="0">
                          <a:solidFill>
                            <a:srgbClr val="00337F"/>
                          </a:solidFill>
                        </a:rPr>
                        <a:t>Create and continuously update your SOPs (Standard Operating Procedures)</a:t>
                      </a:r>
                    </a:p>
                    <a:p>
                      <a:endParaRPr lang="en-US" sz="2100" dirty="0">
                        <a:solidFill>
                          <a:srgbClr val="00337F"/>
                        </a:solidFill>
                      </a:endParaRPr>
                    </a:p>
                  </a:txBody>
                  <a:tcPr marL="121920" marR="121920" marT="60960" marB="60960"/>
                </a:tc>
                <a:tc>
                  <a:txBody>
                    <a:bodyPr/>
                    <a:lstStyle/>
                    <a:p>
                      <a:pPr marL="285750" indent="-285750">
                        <a:buFont typeface="Arial" panose="020B0604020202020204" pitchFamily="34" charset="0"/>
                        <a:buChar char="•"/>
                        <a:defRPr/>
                      </a:pPr>
                      <a:r>
                        <a:rPr lang="en-US" sz="2400" dirty="0" smtClean="0">
                          <a:solidFill>
                            <a:srgbClr val="00337F"/>
                          </a:solidFill>
                        </a:rPr>
                        <a:t>Develop Onboarding Training Toolkit for New Staff</a:t>
                      </a:r>
                    </a:p>
                    <a:p>
                      <a:pPr marL="285750" indent="-285750">
                        <a:buFont typeface="Arial" panose="020B0604020202020204" pitchFamily="34" charset="0"/>
                        <a:buChar char="•"/>
                        <a:defRPr/>
                      </a:pPr>
                      <a:r>
                        <a:rPr lang="en-US" sz="2400" dirty="0" smtClean="0">
                          <a:solidFill>
                            <a:srgbClr val="00337F"/>
                          </a:solidFill>
                        </a:rPr>
                        <a:t>Develop Hot Topics Scenarios</a:t>
                      </a:r>
                    </a:p>
                    <a:p>
                      <a:pPr marL="285750" indent="-285750">
                        <a:buFont typeface="Arial" panose="020B0604020202020204" pitchFamily="34" charset="0"/>
                        <a:buChar char="•"/>
                        <a:defRPr/>
                      </a:pPr>
                      <a:r>
                        <a:rPr lang="en-US" sz="2400" dirty="0" smtClean="0">
                          <a:solidFill>
                            <a:srgbClr val="00337F"/>
                          </a:solidFill>
                        </a:rPr>
                        <a:t>Develop Quarterly Quiz Package</a:t>
                      </a:r>
                    </a:p>
                    <a:p>
                      <a:pPr marL="285750" indent="-285750">
                        <a:buFont typeface="Arial" panose="020B0604020202020204" pitchFamily="34" charset="0"/>
                        <a:buChar char="•"/>
                        <a:defRPr/>
                      </a:pPr>
                      <a:r>
                        <a:rPr lang="en-US" sz="2400" dirty="0" smtClean="0">
                          <a:solidFill>
                            <a:srgbClr val="00337F"/>
                          </a:solidFill>
                        </a:rPr>
                        <a:t>Develop The Training Focused Package</a:t>
                      </a:r>
                    </a:p>
                    <a:p>
                      <a:pPr marL="0" indent="0">
                        <a:buFontTx/>
                        <a:buNone/>
                        <a:defRPr/>
                      </a:pPr>
                      <a:endParaRPr lang="en-US" sz="2400" dirty="0" smtClean="0">
                        <a:solidFill>
                          <a:srgbClr val="00337F"/>
                        </a:solidFill>
                      </a:endParaRPr>
                    </a:p>
                    <a:p>
                      <a:pPr marL="285750" indent="-285750">
                        <a:buFont typeface="Arial" panose="020B0604020202020204" pitchFamily="34" charset="0"/>
                        <a:buChar char="•"/>
                        <a:defRPr/>
                      </a:pPr>
                      <a:endParaRPr lang="en-US" sz="2400" u="sng" dirty="0" smtClean="0">
                        <a:solidFill>
                          <a:srgbClr val="00337F"/>
                        </a:solidFill>
                      </a:endParaRPr>
                    </a:p>
                    <a:p>
                      <a:pPr marL="285750" indent="-285750">
                        <a:buFont typeface="Arial" panose="020B0604020202020204" pitchFamily="34" charset="0"/>
                        <a:buChar char="•"/>
                        <a:defRPr/>
                      </a:pPr>
                      <a:endParaRPr lang="en-US" sz="2400" u="sng" dirty="0" smtClean="0">
                        <a:solidFill>
                          <a:srgbClr val="00337F"/>
                        </a:solidFill>
                      </a:endParaRPr>
                    </a:p>
                    <a:p>
                      <a:pPr marL="285750" indent="-285750">
                        <a:buFont typeface="Arial" panose="020B0604020202020204" pitchFamily="34" charset="0"/>
                        <a:buChar char="•"/>
                        <a:defRPr/>
                      </a:pPr>
                      <a:endParaRPr lang="en-US" sz="2400" u="sng" dirty="0" smtClean="0">
                        <a:solidFill>
                          <a:srgbClr val="00337F"/>
                        </a:solidFill>
                      </a:endParaRPr>
                    </a:p>
                    <a:p>
                      <a:pPr marL="285750" indent="-285750">
                        <a:buFont typeface="Arial" panose="020B0604020202020204" pitchFamily="34" charset="0"/>
                        <a:buChar char="•"/>
                        <a:defRPr/>
                      </a:pPr>
                      <a:endParaRPr lang="en-US" sz="2400" u="sng" dirty="0" smtClean="0">
                        <a:solidFill>
                          <a:srgbClr val="00337F"/>
                        </a:solidFill>
                      </a:endParaRPr>
                    </a:p>
                    <a:p>
                      <a:pPr marL="285750" indent="-285750">
                        <a:buFont typeface="Arial" panose="020B0604020202020204" pitchFamily="34" charset="0"/>
                        <a:buChar char="•"/>
                        <a:defRPr/>
                      </a:pPr>
                      <a:r>
                        <a:rPr lang="en-US" sz="2400" u="sng" dirty="0" smtClean="0">
                          <a:solidFill>
                            <a:srgbClr val="00337F"/>
                          </a:solidFill>
                        </a:rPr>
                        <a:t>Standardization</a:t>
                      </a:r>
                    </a:p>
                    <a:p>
                      <a:pPr marL="285750" indent="-285750">
                        <a:buFont typeface="Wingdings" panose="05000000000000000000" pitchFamily="2" charset="2"/>
                        <a:buChar char="ü"/>
                        <a:defRPr/>
                      </a:pPr>
                      <a:r>
                        <a:rPr lang="en-US" sz="2400" dirty="0" smtClean="0">
                          <a:solidFill>
                            <a:srgbClr val="00337F"/>
                          </a:solidFill>
                        </a:rPr>
                        <a:t>Develop standard responses for your most asked questions</a:t>
                      </a:r>
                    </a:p>
                    <a:p>
                      <a:pPr marL="742950" lvl="1" indent="-285750">
                        <a:buFont typeface="Wingdings" panose="05000000000000000000" pitchFamily="2" charset="2"/>
                        <a:buChar char="Ø"/>
                        <a:defRPr/>
                      </a:pPr>
                      <a:r>
                        <a:rPr lang="en-US" sz="2400" dirty="0" smtClean="0">
                          <a:solidFill>
                            <a:srgbClr val="00337F"/>
                          </a:solidFill>
                        </a:rPr>
                        <a:t>This will save your team time and ensure accuracy and consistency</a:t>
                      </a:r>
                    </a:p>
                    <a:p>
                      <a:endParaRPr lang="en-US" sz="3200" dirty="0"/>
                    </a:p>
                  </a:txBody>
                  <a:tcPr marL="121920" marR="121920" marT="60960" marB="60960"/>
                </a:tc>
              </a:tr>
            </a:tbl>
          </a:graphicData>
        </a:graphic>
      </p:graphicFrame>
    </p:spTree>
    <p:extLst>
      <p:ext uri="{BB962C8B-B14F-4D97-AF65-F5344CB8AC3E}">
        <p14:creationId xmlns:p14="http://schemas.microsoft.com/office/powerpoint/2010/main" val="2312160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Future - HR Shared Services</a:t>
            </a:r>
          </a:p>
        </p:txBody>
      </p:sp>
      <p:graphicFrame>
        <p:nvGraphicFramePr>
          <p:cNvPr id="5" name="Table 4"/>
          <p:cNvGraphicFramePr>
            <a:graphicFrameLocks noGrp="1"/>
          </p:cNvGraphicFramePr>
          <p:nvPr/>
        </p:nvGraphicFramePr>
        <p:xfrm>
          <a:off x="2947194" y="1625600"/>
          <a:ext cx="10261600" cy="6617547"/>
        </p:xfrm>
        <a:graphic>
          <a:graphicData uri="http://schemas.openxmlformats.org/drawingml/2006/table">
            <a:tbl>
              <a:tblPr firstRow="1" bandRow="1">
                <a:tableStyleId>{5C22544A-7EE6-4342-B048-85BDC9FD1C3A}</a:tableStyleId>
              </a:tblPr>
              <a:tblGrid>
                <a:gridCol w="5130800"/>
                <a:gridCol w="5130800"/>
              </a:tblGrid>
              <a:tr h="609600">
                <a:tc>
                  <a:txBody>
                    <a:bodyPr/>
                    <a:lstStyle/>
                    <a:p>
                      <a:r>
                        <a:rPr lang="en-US" sz="3200" dirty="0" smtClean="0"/>
                        <a:t>Current</a:t>
                      </a:r>
                      <a:endParaRPr lang="en-US" sz="3200" dirty="0"/>
                    </a:p>
                  </a:txBody>
                  <a:tcPr marL="121920" marR="121920" marT="60960" marB="60960"/>
                </a:tc>
                <a:tc>
                  <a:txBody>
                    <a:bodyPr/>
                    <a:lstStyle/>
                    <a:p>
                      <a:r>
                        <a:rPr lang="en-US" sz="3200" dirty="0" smtClean="0"/>
                        <a:t>Future</a:t>
                      </a:r>
                      <a:endParaRPr lang="en-US" sz="3200" dirty="0"/>
                    </a:p>
                  </a:txBody>
                  <a:tcPr marL="121920" marR="121920" marT="60960" marB="60960"/>
                </a:tc>
              </a:tr>
              <a:tr h="6007947">
                <a:tc>
                  <a:txBody>
                    <a:bodyPr/>
                    <a:lstStyle/>
                    <a:p>
                      <a:pPr marL="285750" indent="-285750" eaLnBrk="1" hangingPunct="1">
                        <a:buFont typeface="Arial" panose="020B0604020202020204" pitchFamily="34" charset="0"/>
                        <a:buChar char="•"/>
                      </a:pPr>
                      <a:endParaRPr lang="en-US" altLang="en-US" sz="2100" dirty="0" smtClean="0">
                        <a:solidFill>
                          <a:srgbClr val="00337F"/>
                        </a:solidFill>
                      </a:endParaRPr>
                    </a:p>
                    <a:p>
                      <a:pPr marL="285750" indent="-285750" eaLnBrk="1" hangingPunct="1">
                        <a:buFont typeface="Arial" panose="020B0604020202020204" pitchFamily="34" charset="0"/>
                        <a:buChar char="•"/>
                      </a:pPr>
                      <a:endParaRPr lang="en-US" altLang="en-US" sz="2100" dirty="0" smtClean="0">
                        <a:solidFill>
                          <a:srgbClr val="00337F"/>
                        </a:solidFill>
                      </a:endParaRPr>
                    </a:p>
                    <a:p>
                      <a:pPr marL="285750" indent="-285750" eaLnBrk="1" hangingPunct="1">
                        <a:buFont typeface="Arial" panose="020B0604020202020204" pitchFamily="34" charset="0"/>
                        <a:buChar char="•"/>
                      </a:pPr>
                      <a:r>
                        <a:rPr lang="en-US" altLang="en-US" sz="2100" dirty="0" smtClean="0">
                          <a:solidFill>
                            <a:srgbClr val="00337F"/>
                          </a:solidFill>
                        </a:rPr>
                        <a:t>Director HRIS</a:t>
                      </a:r>
                      <a:r>
                        <a:rPr lang="en-US" altLang="en-US" sz="2100" baseline="0" dirty="0" smtClean="0">
                          <a:solidFill>
                            <a:srgbClr val="00337F"/>
                          </a:solidFill>
                        </a:rPr>
                        <a:t> and Shared Services</a:t>
                      </a:r>
                      <a:endParaRPr lang="en-US" altLang="en-US" sz="2100" dirty="0" smtClean="0">
                        <a:solidFill>
                          <a:srgbClr val="00337F"/>
                        </a:solidFill>
                      </a:endParaRPr>
                    </a:p>
                    <a:p>
                      <a:pPr marL="0" indent="0" eaLnBrk="1" hangingPunct="1">
                        <a:buFont typeface="Arial" panose="020B0604020202020204" pitchFamily="34" charset="0"/>
                        <a:buNone/>
                      </a:pPr>
                      <a:r>
                        <a:rPr lang="en-US" altLang="en-US" sz="2100" dirty="0" smtClean="0">
                          <a:solidFill>
                            <a:srgbClr val="00337F"/>
                          </a:solidFill>
                        </a:rPr>
                        <a:t>        HR Shared Services Manager</a:t>
                      </a:r>
                    </a:p>
                    <a:p>
                      <a:pPr lvl="1" eaLnBrk="1" hangingPunct="1"/>
                      <a:r>
                        <a:rPr lang="en-US" altLang="en-US" sz="2100" dirty="0" smtClean="0">
                          <a:solidFill>
                            <a:srgbClr val="00337F"/>
                          </a:solidFill>
                        </a:rPr>
                        <a:t>Team Lead</a:t>
                      </a:r>
                    </a:p>
                    <a:p>
                      <a:pPr lvl="1" eaLnBrk="1" hangingPunct="1"/>
                      <a:r>
                        <a:rPr lang="en-US" altLang="en-US" sz="2100" dirty="0" smtClean="0">
                          <a:solidFill>
                            <a:srgbClr val="00337F"/>
                          </a:solidFill>
                        </a:rPr>
                        <a:t>Representative, Tier 1</a:t>
                      </a:r>
                    </a:p>
                    <a:p>
                      <a:pPr lvl="1" eaLnBrk="1" hangingPunct="1"/>
                      <a:r>
                        <a:rPr lang="en-US" altLang="en-US" sz="2100" dirty="0" smtClean="0">
                          <a:solidFill>
                            <a:srgbClr val="00337F"/>
                          </a:solidFill>
                        </a:rPr>
                        <a:t>Assistant</a:t>
                      </a:r>
                    </a:p>
                    <a:p>
                      <a:endParaRPr lang="en-US" sz="2100" dirty="0" smtClean="0">
                        <a:solidFill>
                          <a:srgbClr val="00337F"/>
                        </a:solidFill>
                      </a:endParaRPr>
                    </a:p>
                    <a:p>
                      <a:endParaRPr lang="en-US" sz="2100" dirty="0">
                        <a:solidFill>
                          <a:srgbClr val="00337F"/>
                        </a:solidFill>
                      </a:endParaRPr>
                    </a:p>
                  </a:txBody>
                  <a:tcPr marL="121920" marR="121920" marT="60960" marB="60960"/>
                </a:tc>
                <a:tc>
                  <a:txBody>
                    <a:bodyPr/>
                    <a:lstStyle/>
                    <a:p>
                      <a:pPr lvl="1" eaLnBrk="1" hangingPunct="1"/>
                      <a:endParaRPr lang="en-US" altLang="en-US" sz="2100" dirty="0" smtClean="0">
                        <a:solidFill>
                          <a:srgbClr val="00337F"/>
                        </a:solidFill>
                      </a:endParaRPr>
                    </a:p>
                    <a:p>
                      <a:pPr lvl="1" eaLnBrk="1" hangingPunct="1"/>
                      <a:endParaRPr lang="en-US" altLang="en-US" sz="2100" dirty="0" smtClean="0">
                        <a:solidFill>
                          <a:srgbClr val="00337F"/>
                        </a:solidFill>
                      </a:endParaRPr>
                    </a:p>
                    <a:p>
                      <a:pPr marL="285750" indent="-285750" eaLnBrk="1" hangingPunct="1">
                        <a:buFont typeface="Arial" panose="020B0604020202020204" pitchFamily="34" charset="0"/>
                        <a:buChar char="•"/>
                      </a:pPr>
                      <a:r>
                        <a:rPr lang="en-US" altLang="en-US" sz="2100" dirty="0" smtClean="0">
                          <a:solidFill>
                            <a:srgbClr val="00337F"/>
                          </a:solidFill>
                        </a:rPr>
                        <a:t>Director HRIS</a:t>
                      </a:r>
                      <a:r>
                        <a:rPr lang="en-US" altLang="en-US" sz="2100" baseline="0" dirty="0" smtClean="0">
                          <a:solidFill>
                            <a:srgbClr val="00337F"/>
                          </a:solidFill>
                        </a:rPr>
                        <a:t> and Shared Services</a:t>
                      </a:r>
                      <a:endParaRPr lang="en-US" altLang="en-US" sz="2100" dirty="0" smtClean="0">
                        <a:solidFill>
                          <a:srgbClr val="00337F"/>
                        </a:solidFill>
                      </a:endParaRPr>
                    </a:p>
                    <a:p>
                      <a:pPr marL="0" indent="0" eaLnBrk="1" hangingPunct="1">
                        <a:buFont typeface="Arial" panose="020B0604020202020204" pitchFamily="34" charset="0"/>
                        <a:buNone/>
                      </a:pPr>
                      <a:r>
                        <a:rPr lang="en-US" altLang="en-US" sz="2100" dirty="0" smtClean="0">
                          <a:solidFill>
                            <a:srgbClr val="00337F"/>
                          </a:solidFill>
                        </a:rPr>
                        <a:t>        HR Shared Services Manager</a:t>
                      </a:r>
                    </a:p>
                    <a:p>
                      <a:pPr lvl="1" eaLnBrk="1" hangingPunct="1"/>
                      <a:r>
                        <a:rPr lang="en-US" altLang="en-US" sz="2100" dirty="0" smtClean="0">
                          <a:solidFill>
                            <a:srgbClr val="00337F"/>
                          </a:solidFill>
                        </a:rPr>
                        <a:t>Team Lead</a:t>
                      </a:r>
                    </a:p>
                    <a:p>
                      <a:pPr lvl="1" eaLnBrk="1" hangingPunct="1"/>
                      <a:r>
                        <a:rPr lang="en-US" altLang="en-US" sz="2100" dirty="0" smtClean="0">
                          <a:solidFill>
                            <a:srgbClr val="D52B1E"/>
                          </a:solidFill>
                        </a:rPr>
                        <a:t>Coordinator</a:t>
                      </a:r>
                    </a:p>
                    <a:p>
                      <a:pPr lvl="1" eaLnBrk="1" hangingPunct="1"/>
                      <a:r>
                        <a:rPr lang="en-US" altLang="en-US" sz="2100" dirty="0" smtClean="0">
                          <a:solidFill>
                            <a:srgbClr val="00337F"/>
                          </a:solidFill>
                        </a:rPr>
                        <a:t>Representative, Tier 1</a:t>
                      </a:r>
                    </a:p>
                    <a:p>
                      <a:pPr lvl="1" eaLnBrk="1" hangingPunct="1"/>
                      <a:r>
                        <a:rPr lang="en-US" altLang="en-US" sz="2100" dirty="0" smtClean="0">
                          <a:solidFill>
                            <a:srgbClr val="00337F"/>
                          </a:solidFill>
                        </a:rPr>
                        <a:t>Assistant</a:t>
                      </a:r>
                    </a:p>
                    <a:p>
                      <a:pPr lvl="1" eaLnBrk="1" hangingPunct="1">
                        <a:buFontTx/>
                        <a:buNone/>
                      </a:pPr>
                      <a:r>
                        <a:rPr lang="en-US" altLang="en-US" sz="2100" dirty="0" smtClean="0">
                          <a:solidFill>
                            <a:srgbClr val="D52B1E"/>
                          </a:solidFill>
                        </a:rPr>
                        <a:t>HRIS, Tier 2</a:t>
                      </a:r>
                    </a:p>
                    <a:p>
                      <a:pPr lvl="1" eaLnBrk="1" hangingPunct="1">
                        <a:buFontTx/>
                        <a:buNone/>
                      </a:pPr>
                      <a:r>
                        <a:rPr lang="en-US" altLang="en-US" sz="2100" dirty="0" smtClean="0">
                          <a:solidFill>
                            <a:srgbClr val="D52B1E"/>
                          </a:solidFill>
                        </a:rPr>
                        <a:t>Benefits,</a:t>
                      </a:r>
                      <a:r>
                        <a:rPr lang="en-US" altLang="en-US" sz="2100" baseline="0" dirty="0" smtClean="0">
                          <a:solidFill>
                            <a:srgbClr val="D52B1E"/>
                          </a:solidFill>
                        </a:rPr>
                        <a:t> Tier 2</a:t>
                      </a:r>
                      <a:endParaRPr lang="en-US" altLang="en-US" sz="2100" dirty="0" smtClean="0">
                        <a:solidFill>
                          <a:srgbClr val="D52B1E"/>
                        </a:solidFill>
                      </a:endParaRPr>
                    </a:p>
                    <a:p>
                      <a:endParaRPr lang="en-US" sz="2100" dirty="0">
                        <a:solidFill>
                          <a:srgbClr val="00337F"/>
                        </a:solidFill>
                      </a:endParaRPr>
                    </a:p>
                  </a:txBody>
                  <a:tcPr marL="121920" marR="121920" marT="60960" marB="60960"/>
                </a:tc>
              </a:tr>
            </a:tbl>
          </a:graphicData>
        </a:graphic>
      </p:graphicFrame>
    </p:spTree>
    <p:extLst>
      <p:ext uri="{BB962C8B-B14F-4D97-AF65-F5344CB8AC3E}">
        <p14:creationId xmlns:p14="http://schemas.microsoft.com/office/powerpoint/2010/main" val="375258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Plan to move HR from “administrative” to “strategic”</a:t>
            </a:r>
          </a:p>
          <a:p>
            <a:r>
              <a:rPr lang="en-US" dirty="0" smtClean="0"/>
              <a:t>Drive </a:t>
            </a:r>
            <a:r>
              <a:rPr lang="en-US" dirty="0"/>
              <a:t>alignment with the business strategy</a:t>
            </a:r>
          </a:p>
          <a:p>
            <a:r>
              <a:rPr lang="en-US" dirty="0"/>
              <a:t>Reduce operating costs</a:t>
            </a:r>
          </a:p>
          <a:p>
            <a:r>
              <a:rPr lang="en-US" dirty="0"/>
              <a:t>Improve efficiency of HR service delivery</a:t>
            </a:r>
          </a:p>
          <a:p>
            <a:r>
              <a:rPr lang="en-US" dirty="0"/>
              <a:t>Adjust operating model for new technology</a:t>
            </a:r>
          </a:p>
          <a:p>
            <a:r>
              <a:rPr lang="en-US" dirty="0"/>
              <a:t>Improve quality of service</a:t>
            </a:r>
          </a:p>
          <a:p>
            <a:endParaRPr lang="en-US" dirty="0" smtClean="0"/>
          </a:p>
          <a:p>
            <a:endParaRPr lang="en-US" dirty="0" smtClean="0"/>
          </a:p>
          <a:p>
            <a:endParaRPr lang="en-US" dirty="0" smtClean="0"/>
          </a:p>
        </p:txBody>
      </p:sp>
      <p:sp>
        <p:nvSpPr>
          <p:cNvPr id="7" name="Content Placeholder 6"/>
          <p:cNvSpPr>
            <a:spLocks noGrp="1"/>
          </p:cNvSpPr>
          <p:nvPr>
            <p:ph sz="quarter" idx="4294967295"/>
          </p:nvPr>
        </p:nvSpPr>
        <p:spPr>
          <a:xfrm>
            <a:off x="8578661" y="2674625"/>
            <a:ext cx="5925312" cy="5085076"/>
          </a:xfrm>
          <a:prstGeom prst="roundRect">
            <a:avLst>
              <a:gd name="adj" fmla="val 1368"/>
            </a:avLst>
          </a:prstGeom>
          <a:solidFill>
            <a:schemeClr val="bg2">
              <a:lumMod val="90000"/>
            </a:schemeClr>
          </a:solidFill>
        </p:spPr>
        <p:txBody>
          <a:bodyPr lIns="365760" tIns="365760" rIns="365760" bIns="365760" anchor="ctr"/>
          <a:lstStyle/>
          <a:p>
            <a:pPr marL="0" indent="0">
              <a:buNone/>
            </a:pPr>
            <a:r>
              <a:rPr lang="en-US" i="1" dirty="0"/>
              <a:t>"HR Transformation is the design, development and implementation of a new HR service-delivery model to deliver HR services in a more efficient, effective and compliant manner."</a:t>
            </a:r>
            <a:endParaRPr lang="en-US" dirty="0"/>
          </a:p>
          <a:p>
            <a:pPr marL="0" indent="0">
              <a:buNone/>
            </a:pPr>
            <a:r>
              <a:rPr lang="en-US" sz="2400" dirty="0" smtClean="0">
                <a:solidFill>
                  <a:schemeClr val="tx1">
                    <a:lumMod val="90000"/>
                    <a:lumOff val="10000"/>
                  </a:schemeClr>
                </a:solidFill>
                <a:latin typeface="Arial"/>
                <a:cs typeface="Arial"/>
              </a:rPr>
              <a:t>–</a:t>
            </a:r>
            <a:r>
              <a:rPr lang="en-US" sz="2400" dirty="0" smtClean="0">
                <a:solidFill>
                  <a:schemeClr val="tx1">
                    <a:lumMod val="90000"/>
                    <a:lumOff val="10000"/>
                  </a:schemeClr>
                </a:solidFill>
              </a:rPr>
              <a:t>J</a:t>
            </a:r>
            <a:r>
              <a:rPr lang="en-US" sz="2400" dirty="0">
                <a:solidFill>
                  <a:schemeClr val="tx1">
                    <a:lumMod val="90000"/>
                    <a:lumOff val="10000"/>
                  </a:schemeClr>
                </a:solidFill>
              </a:rPr>
              <a:t>. </a:t>
            </a:r>
            <a:r>
              <a:rPr lang="en-US" sz="2400" dirty="0" err="1" smtClean="0">
                <a:solidFill>
                  <a:schemeClr val="tx1">
                    <a:lumMod val="90000"/>
                    <a:lumOff val="10000"/>
                  </a:schemeClr>
                </a:solidFill>
              </a:rPr>
              <a:t>Preethi</a:t>
            </a:r>
            <a:r>
              <a:rPr lang="en-US" sz="2400" dirty="0" smtClean="0">
                <a:solidFill>
                  <a:schemeClr val="tx1">
                    <a:lumMod val="90000"/>
                    <a:lumOff val="10000"/>
                  </a:schemeClr>
                </a:solidFill>
              </a:rPr>
              <a:t>, Business Line</a:t>
            </a:r>
            <a:endParaRPr lang="en-US" sz="2400" dirty="0">
              <a:solidFill>
                <a:schemeClr val="tx1">
                  <a:lumMod val="90000"/>
                  <a:lumOff val="10000"/>
                </a:schemeClr>
              </a:solidFill>
            </a:endParaRPr>
          </a:p>
        </p:txBody>
      </p:sp>
      <p:sp>
        <p:nvSpPr>
          <p:cNvPr id="4" name="Title 3"/>
          <p:cNvSpPr>
            <a:spLocks noGrp="1"/>
          </p:cNvSpPr>
          <p:nvPr>
            <p:ph type="title"/>
          </p:nvPr>
        </p:nvSpPr>
        <p:spPr/>
        <p:txBody>
          <a:bodyPr/>
          <a:lstStyle/>
          <a:p>
            <a:r>
              <a:rPr lang="en-US" dirty="0"/>
              <a:t>What is HR Transformation?</a:t>
            </a:r>
          </a:p>
        </p:txBody>
      </p:sp>
    </p:spTree>
    <p:extLst>
      <p:ext uri="{BB962C8B-B14F-4D97-AF65-F5344CB8AC3E}">
        <p14:creationId xmlns:p14="http://schemas.microsoft.com/office/powerpoint/2010/main" val="2861302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Surveys</a:t>
            </a:r>
          </a:p>
        </p:txBody>
      </p:sp>
      <p:sp>
        <p:nvSpPr>
          <p:cNvPr id="13315" name="Content Placeholder 2"/>
          <p:cNvSpPr>
            <a:spLocks noGrp="1"/>
          </p:cNvSpPr>
          <p:nvPr>
            <p:ph idx="1"/>
          </p:nvPr>
        </p:nvSpPr>
        <p:spPr>
          <a:xfrm>
            <a:off x="2642394" y="1524001"/>
            <a:ext cx="10972800" cy="6644217"/>
          </a:xfrm>
        </p:spPr>
        <p:txBody>
          <a:bodyPr/>
          <a:lstStyle/>
          <a:p>
            <a:pPr eaLnBrk="1" hangingPunct="1"/>
            <a:r>
              <a:rPr lang="en-US" altLang="en-US" smtClean="0"/>
              <a:t>Continuing to improve the customer satisfaction by using knowledgebase and cases surveys.</a:t>
            </a:r>
          </a:p>
          <a:p>
            <a:pPr eaLnBrk="1" hangingPunct="1"/>
            <a:endParaRPr lang="en-US" altLang="en-US" smtClean="0"/>
          </a:p>
          <a:p>
            <a:pPr eaLnBrk="1" hangingPunct="1"/>
            <a:endParaRPr lang="en-US" altLang="en-US" smtClean="0"/>
          </a:p>
        </p:txBody>
      </p:sp>
      <p:graphicFrame>
        <p:nvGraphicFramePr>
          <p:cNvPr id="4" name="Chart 3"/>
          <p:cNvGraphicFramePr>
            <a:graphicFrameLocks/>
          </p:cNvGraphicFramePr>
          <p:nvPr/>
        </p:nvGraphicFramePr>
        <p:xfrm>
          <a:off x="2845595" y="2438400"/>
          <a:ext cx="69977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5487195" y="5283200"/>
          <a:ext cx="8305799" cy="355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2593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marL="0" indent="0" algn="ctr" eaLnBrk="1" hangingPunct="1">
              <a:buNone/>
            </a:pPr>
            <a:endParaRPr lang="en-US" altLang="en-US" smtClean="0"/>
          </a:p>
          <a:p>
            <a:pPr marL="0" indent="0" algn="ctr" eaLnBrk="1" hangingPunct="1">
              <a:buNone/>
            </a:pPr>
            <a:endParaRPr lang="en-US" altLang="en-US" smtClean="0"/>
          </a:p>
          <a:p>
            <a:pPr marL="0" indent="0" algn="ctr" eaLnBrk="1" hangingPunct="1">
              <a:buNone/>
            </a:pPr>
            <a:endParaRPr lang="en-US" altLang="en-US" smtClean="0"/>
          </a:p>
          <a:p>
            <a:pPr marL="0" indent="0" algn="ctr" eaLnBrk="1" hangingPunct="1">
              <a:buNone/>
            </a:pPr>
            <a:endParaRPr lang="en-US" altLang="en-US" smtClean="0"/>
          </a:p>
          <a:p>
            <a:pPr marL="0" indent="0" algn="ctr" eaLnBrk="1" hangingPunct="1">
              <a:buNone/>
            </a:pPr>
            <a:endParaRPr lang="en-US" altLang="en-US" smtClean="0"/>
          </a:p>
          <a:p>
            <a:pPr marL="0" indent="0" algn="ctr" eaLnBrk="1" hangingPunct="1">
              <a:buNone/>
            </a:pPr>
            <a:endParaRPr lang="en-US" altLang="en-US" sz="5867"/>
          </a:p>
          <a:p>
            <a:pPr marL="0" indent="0" algn="ctr" eaLnBrk="1" hangingPunct="1">
              <a:buNone/>
            </a:pPr>
            <a:endParaRPr lang="en-US" altLang="en-US" sz="5867"/>
          </a:p>
        </p:txBody>
      </p:sp>
      <p:sp>
        <p:nvSpPr>
          <p:cNvPr id="14339" name="Title 1"/>
          <p:cNvSpPr>
            <a:spLocks noGrp="1"/>
          </p:cNvSpPr>
          <p:nvPr>
            <p:ph type="title"/>
          </p:nvPr>
        </p:nvSpPr>
        <p:spPr/>
        <p:txBody>
          <a:bodyPr/>
          <a:lstStyle/>
          <a:p>
            <a:pPr eaLnBrk="1" hangingPunct="1"/>
            <a:r>
              <a:rPr lang="en-US" altLang="en-US" smtClean="0"/>
              <a:t>Inova eServices Center</a:t>
            </a:r>
          </a:p>
        </p:txBody>
      </p:sp>
      <p:pic>
        <p:nvPicPr>
          <p:cNvPr id="14340" name="Picture 2" descr="C:\Users\leho\AppData\Local\Microsoft\Windows\Temporary Internet Files\Content.IE5\JY21AFQU\purzen-Icon-with-question-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795" y="2743201"/>
            <a:ext cx="3460751" cy="346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7519195" y="72136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0"/>
              </a:spcBef>
              <a:spcAft>
                <a:spcPct val="0"/>
              </a:spcAft>
            </a:pPr>
            <a:endParaRPr lang="en-US" altLang="en-US" sz="2400">
              <a:solidFill>
                <a:srgbClr val="000000"/>
              </a:solidFill>
            </a:endParaRPr>
          </a:p>
        </p:txBody>
      </p:sp>
      <p:sp>
        <p:nvSpPr>
          <p:cNvPr id="3" name="TextBox 2"/>
          <p:cNvSpPr txBox="1"/>
          <p:nvPr/>
        </p:nvSpPr>
        <p:spPr>
          <a:xfrm>
            <a:off x="6103145" y="6597651"/>
            <a:ext cx="3454400" cy="830997"/>
          </a:xfrm>
          <a:prstGeom prst="rect">
            <a:avLst/>
          </a:prstGeom>
          <a:noFill/>
        </p:spPr>
        <p:txBody>
          <a:bodyPr>
            <a:spAutoFit/>
          </a:bodyPr>
          <a:lstStyle/>
          <a:p>
            <a:pPr defTabSz="1219170" eaLnBrk="0" fontAlgn="base" hangingPunct="0">
              <a:spcBef>
                <a:spcPct val="0"/>
              </a:spcBef>
              <a:spcAft>
                <a:spcPct val="0"/>
              </a:spcAft>
              <a:defRPr/>
            </a:pPr>
            <a:r>
              <a:rPr lang="en-US" sz="4800" dirty="0">
                <a:solidFill>
                  <a:srgbClr val="00337F"/>
                </a:solidFill>
              </a:rPr>
              <a:t>Thank You!</a:t>
            </a:r>
          </a:p>
        </p:txBody>
      </p:sp>
    </p:spTree>
    <p:extLst>
      <p:ext uri="{BB962C8B-B14F-4D97-AF65-F5344CB8AC3E}">
        <p14:creationId xmlns:p14="http://schemas.microsoft.com/office/powerpoint/2010/main" val="1798525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  How </a:t>
            </a:r>
            <a:r>
              <a:rPr lang="en-US" dirty="0"/>
              <a:t>has your HR transformation contributed to your organization’s competitive advantage?</a:t>
            </a:r>
          </a:p>
        </p:txBody>
      </p:sp>
      <p:sp>
        <p:nvSpPr>
          <p:cNvPr id="5" name="Subtitle 4"/>
          <p:cNvSpPr>
            <a:spLocks noGrp="1"/>
          </p:cNvSpPr>
          <p:nvPr>
            <p:ph type="subTitle" idx="1"/>
          </p:nvPr>
        </p:nvSpPr>
        <p:spPr/>
        <p:txBody>
          <a:bodyPr/>
          <a:lstStyle/>
          <a:p>
            <a:endParaRPr lang="en-US" dirty="0"/>
          </a:p>
        </p:txBody>
      </p:sp>
      <p:pic>
        <p:nvPicPr>
          <p:cNvPr id="2" name="Picture 1"/>
          <p:cNvPicPr>
            <a:picLocks noChangeAspect="1"/>
          </p:cNvPicPr>
          <p:nvPr/>
        </p:nvPicPr>
        <p:blipFill>
          <a:blip r:embed="rId2"/>
          <a:stretch>
            <a:fillRect/>
          </a:stretch>
        </p:blipFill>
        <p:spPr>
          <a:xfrm>
            <a:off x="1070800" y="1156725"/>
            <a:ext cx="2895600" cy="1581150"/>
          </a:xfrm>
          <a:prstGeom prst="rect">
            <a:avLst/>
          </a:prstGeom>
        </p:spPr>
      </p:pic>
    </p:spTree>
    <p:extLst>
      <p:ext uri="{BB962C8B-B14F-4D97-AF65-F5344CB8AC3E}">
        <p14:creationId xmlns:p14="http://schemas.microsoft.com/office/powerpoint/2010/main" val="2489277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Trends affecting the evolution of shared services</a:t>
            </a:r>
            <a:endParaRPr lang="en-US" dirty="0"/>
          </a:p>
        </p:txBody>
      </p:sp>
      <p:sp>
        <p:nvSpPr>
          <p:cNvPr id="5" name="Subtitle 4"/>
          <p:cNvSpPr>
            <a:spLocks noGrp="1"/>
          </p:cNvSpPr>
          <p:nvPr>
            <p:ph type="subTitle" idx="1"/>
          </p:nvPr>
        </p:nvSpPr>
        <p:spPr/>
        <p:txBody>
          <a:bodyPr/>
          <a:lstStyle/>
          <a:p>
            <a:endParaRPr lang="en-US" dirty="0"/>
          </a:p>
        </p:txBody>
      </p:sp>
      <p:pic>
        <p:nvPicPr>
          <p:cNvPr id="2" name="Picture 1"/>
          <p:cNvPicPr>
            <a:picLocks noChangeAspect="1"/>
          </p:cNvPicPr>
          <p:nvPr/>
        </p:nvPicPr>
        <p:blipFill>
          <a:blip r:embed="rId3"/>
          <a:stretch>
            <a:fillRect/>
          </a:stretch>
        </p:blipFill>
        <p:spPr>
          <a:xfrm>
            <a:off x="1086124" y="1119704"/>
            <a:ext cx="2390775" cy="1914525"/>
          </a:xfrm>
          <a:prstGeom prst="rect">
            <a:avLst/>
          </a:prstGeom>
        </p:spPr>
      </p:pic>
    </p:spTree>
    <p:extLst>
      <p:ext uri="{BB962C8B-B14F-4D97-AF65-F5344CB8AC3E}">
        <p14:creationId xmlns:p14="http://schemas.microsoft.com/office/powerpoint/2010/main" val="2216457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smtClean="0"/>
              <a:t>North America ranks number one for SSC location</a:t>
            </a:r>
          </a:p>
          <a:p>
            <a:r>
              <a:rPr lang="en-US" dirty="0" smtClean="0"/>
              <a:t>Most businesses have under 100 FTEs</a:t>
            </a:r>
          </a:p>
          <a:p>
            <a:r>
              <a:rPr lang="en-US" dirty="0" smtClean="0"/>
              <a:t>Organizations are at different levels of maturity, with North America lagging behind other regions </a:t>
            </a:r>
          </a:p>
          <a:p>
            <a:r>
              <a:rPr lang="en-US" dirty="0" smtClean="0"/>
              <a:t>Practitioners are relying more heavily on outsource partners</a:t>
            </a:r>
          </a:p>
          <a:p>
            <a:r>
              <a:rPr lang="en-US" dirty="0" smtClean="0"/>
              <a:t>Cost cutting is table stakes while impact on output/business performance becomes a key metric</a:t>
            </a:r>
            <a:endParaRPr lang="en-US" dirty="0"/>
          </a:p>
        </p:txBody>
      </p:sp>
      <p:sp>
        <p:nvSpPr>
          <p:cNvPr id="2" name="Title 1"/>
          <p:cNvSpPr>
            <a:spLocks noGrp="1"/>
          </p:cNvSpPr>
          <p:nvPr>
            <p:ph type="title"/>
          </p:nvPr>
        </p:nvSpPr>
        <p:spPr/>
        <p:txBody>
          <a:bodyPr/>
          <a:lstStyle/>
          <a:p>
            <a:r>
              <a:rPr lang="en-US" dirty="0" smtClean="0"/>
              <a:t>Where is the SSO industry today?</a:t>
            </a:r>
            <a:endParaRPr lang="en-US" dirty="0"/>
          </a:p>
        </p:txBody>
      </p:sp>
      <p:pic>
        <p:nvPicPr>
          <p:cNvPr id="5" name="Content Placeholder 4"/>
          <p:cNvPicPr>
            <a:picLocks noGrp="1" noChangeAspect="1"/>
          </p:cNvPicPr>
          <p:nvPr>
            <p:ph sz="quarter" idx="12"/>
          </p:nvPr>
        </p:nvPicPr>
        <p:blipFill>
          <a:blip r:embed="rId3"/>
          <a:stretch>
            <a:fillRect/>
          </a:stretch>
        </p:blipFill>
        <p:spPr>
          <a:xfrm>
            <a:off x="9494904" y="3433575"/>
            <a:ext cx="5486400" cy="4071938"/>
          </a:xfrm>
          <a:prstGeom prst="rect">
            <a:avLst/>
          </a:prstGeom>
        </p:spPr>
      </p:pic>
    </p:spTree>
    <p:extLst>
      <p:ext uri="{BB962C8B-B14F-4D97-AF65-F5344CB8AC3E}">
        <p14:creationId xmlns:p14="http://schemas.microsoft.com/office/powerpoint/2010/main" val="38678664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service delivery</a:t>
            </a:r>
            <a:endParaRPr lang="en-US" dirty="0"/>
          </a:p>
        </p:txBody>
      </p:sp>
      <p:sp>
        <p:nvSpPr>
          <p:cNvPr id="3" name="Content Placeholder 2"/>
          <p:cNvSpPr>
            <a:spLocks noGrp="1"/>
          </p:cNvSpPr>
          <p:nvPr>
            <p:ph sz="quarter" idx="12"/>
          </p:nvPr>
        </p:nvSpPr>
        <p:spPr>
          <a:xfrm>
            <a:off x="8560374" y="2446940"/>
            <a:ext cx="5943600" cy="5768020"/>
          </a:xfrm>
        </p:spPr>
        <p:txBody>
          <a:bodyPr/>
          <a:lstStyle/>
          <a:p>
            <a:r>
              <a:rPr lang="en-US" dirty="0" smtClean="0"/>
              <a:t>Process optimization</a:t>
            </a:r>
          </a:p>
          <a:p>
            <a:r>
              <a:rPr lang="en-US" dirty="0" smtClean="0"/>
              <a:t>Key drivers include cost, new technology, business expansion, improved agility and data analytics</a:t>
            </a:r>
          </a:p>
          <a:p>
            <a:r>
              <a:rPr lang="en-US" dirty="0" smtClean="0"/>
              <a:t>Technology is an enabler to achieving this</a:t>
            </a:r>
          </a:p>
          <a:p>
            <a:r>
              <a:rPr lang="en-US" dirty="0" smtClean="0"/>
              <a:t>Continuous improvement driven by analytics is a means of achieving process excellence</a:t>
            </a:r>
          </a:p>
          <a:p>
            <a:r>
              <a:rPr lang="en-US" dirty="0" smtClean="0"/>
              <a:t>Outsourcing for improved cost, more automation, and higher quality</a:t>
            </a:r>
            <a:endParaRPr lang="en-US" dirty="0"/>
          </a:p>
        </p:txBody>
      </p:sp>
      <p:pic>
        <p:nvPicPr>
          <p:cNvPr id="6" name="Picture Placeholder 5"/>
          <p:cNvPicPr>
            <a:picLocks noGrp="1" noChangeAspect="1"/>
          </p:cNvPicPr>
          <p:nvPr>
            <p:ph type="pic" sz="quarter" idx="13"/>
          </p:nvPr>
        </p:nvPicPr>
        <p:blipFill>
          <a:blip r:embed="rId3"/>
          <a:srcRect l="2073" r="2073"/>
          <a:stretch>
            <a:fillRect/>
          </a:stretch>
        </p:blipFill>
        <p:spPr>
          <a:prstGeom prst="rect">
            <a:avLst/>
          </a:prstGeom>
        </p:spPr>
      </p:pic>
      <p:pic>
        <p:nvPicPr>
          <p:cNvPr id="4" name="Picture 3"/>
          <p:cNvPicPr>
            <a:picLocks noChangeAspect="1"/>
          </p:cNvPicPr>
          <p:nvPr/>
        </p:nvPicPr>
        <p:blipFill>
          <a:blip r:embed="rId4"/>
          <a:stretch>
            <a:fillRect/>
          </a:stretch>
        </p:blipFill>
        <p:spPr>
          <a:xfrm>
            <a:off x="12360848" y="174759"/>
            <a:ext cx="2143125" cy="2143125"/>
          </a:xfrm>
          <a:prstGeom prst="rect">
            <a:avLst/>
          </a:prstGeom>
        </p:spPr>
      </p:pic>
    </p:spTree>
    <p:extLst>
      <p:ext uri="{BB962C8B-B14F-4D97-AF65-F5344CB8AC3E}">
        <p14:creationId xmlns:p14="http://schemas.microsoft.com/office/powerpoint/2010/main" val="38581579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digital and automation technology</a:t>
            </a:r>
            <a:endParaRPr lang="en-US" dirty="0"/>
          </a:p>
        </p:txBody>
      </p:sp>
      <p:sp>
        <p:nvSpPr>
          <p:cNvPr id="3" name="Content Placeholder 2"/>
          <p:cNvSpPr>
            <a:spLocks noGrp="1"/>
          </p:cNvSpPr>
          <p:nvPr>
            <p:ph sz="quarter" idx="10"/>
          </p:nvPr>
        </p:nvSpPr>
        <p:spPr/>
        <p:txBody>
          <a:bodyPr/>
          <a:lstStyle/>
          <a:p>
            <a:r>
              <a:rPr lang="en-US" dirty="0" smtClean="0"/>
              <a:t>Focus on end-to-end process management…workflow management is a leading contender for future investments</a:t>
            </a:r>
          </a:p>
          <a:p>
            <a:r>
              <a:rPr lang="en-US" dirty="0" smtClean="0"/>
              <a:t>Self-service and mobile technology</a:t>
            </a:r>
          </a:p>
          <a:p>
            <a:r>
              <a:rPr lang="en-US" dirty="0" smtClean="0"/>
              <a:t>Obstacles to implementation include limited support and cost</a:t>
            </a:r>
          </a:p>
          <a:p>
            <a:r>
              <a:rPr lang="en-US" dirty="0"/>
              <a:t>T</a:t>
            </a:r>
            <a:r>
              <a:rPr lang="en-US" dirty="0" smtClean="0"/>
              <a:t>he </a:t>
            </a:r>
            <a:r>
              <a:rPr lang="en-US" dirty="0"/>
              <a:t>single most significant enabler of </a:t>
            </a:r>
            <a:r>
              <a:rPr lang="en-US" dirty="0" smtClean="0"/>
              <a:t>improving </a:t>
            </a:r>
            <a:r>
              <a:rPr lang="en-US" dirty="0"/>
              <a:t>value </a:t>
            </a:r>
            <a:r>
              <a:rPr lang="en-US" dirty="0" smtClean="0"/>
              <a:t>in future </a:t>
            </a:r>
            <a:endParaRPr lang="en-US" dirty="0"/>
          </a:p>
        </p:txBody>
      </p:sp>
      <p:pic>
        <p:nvPicPr>
          <p:cNvPr id="5" name="Picture 4"/>
          <p:cNvPicPr>
            <a:picLocks noChangeAspect="1"/>
          </p:cNvPicPr>
          <p:nvPr/>
        </p:nvPicPr>
        <p:blipFill>
          <a:blip r:embed="rId2"/>
          <a:stretch>
            <a:fillRect/>
          </a:stretch>
        </p:blipFill>
        <p:spPr>
          <a:xfrm>
            <a:off x="2055811" y="4957410"/>
            <a:ext cx="5500688" cy="3257550"/>
          </a:xfrm>
          <a:prstGeom prst="rect">
            <a:avLst/>
          </a:prstGeom>
        </p:spPr>
      </p:pic>
      <p:pic>
        <p:nvPicPr>
          <p:cNvPr id="6" name="Picture 5"/>
          <p:cNvPicPr>
            <a:picLocks noChangeAspect="1"/>
          </p:cNvPicPr>
          <p:nvPr/>
        </p:nvPicPr>
        <p:blipFill>
          <a:blip r:embed="rId3"/>
          <a:stretch>
            <a:fillRect/>
          </a:stretch>
        </p:blipFill>
        <p:spPr>
          <a:xfrm>
            <a:off x="9017573" y="5016272"/>
            <a:ext cx="5486400" cy="3957638"/>
          </a:xfrm>
          <a:prstGeom prst="rect">
            <a:avLst/>
          </a:prstGeom>
        </p:spPr>
      </p:pic>
    </p:spTree>
    <p:extLst>
      <p:ext uri="{BB962C8B-B14F-4D97-AF65-F5344CB8AC3E}">
        <p14:creationId xmlns:p14="http://schemas.microsoft.com/office/powerpoint/2010/main" val="22253181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analytics and reporting</a:t>
            </a:r>
            <a:endParaRPr lang="en-US" dirty="0"/>
          </a:p>
        </p:txBody>
      </p:sp>
      <p:sp>
        <p:nvSpPr>
          <p:cNvPr id="3" name="Content Placeholder 2"/>
          <p:cNvSpPr>
            <a:spLocks noGrp="1"/>
          </p:cNvSpPr>
          <p:nvPr>
            <p:ph sz="quarter" idx="12"/>
          </p:nvPr>
        </p:nvSpPr>
        <p:spPr>
          <a:xfrm>
            <a:off x="8560374" y="2446940"/>
            <a:ext cx="5943600" cy="4781385"/>
          </a:xfrm>
        </p:spPr>
        <p:txBody>
          <a:bodyPr/>
          <a:lstStyle/>
          <a:p>
            <a:r>
              <a:rPr lang="en-US" dirty="0" smtClean="0"/>
              <a:t>Business intelligence for smarter decision-making based on facts and outcomes</a:t>
            </a:r>
          </a:p>
          <a:p>
            <a:r>
              <a:rPr lang="en-US" dirty="0" smtClean="0"/>
              <a:t>Shared services starting to include a data analytics role</a:t>
            </a:r>
          </a:p>
          <a:p>
            <a:r>
              <a:rPr lang="en-US" dirty="0" smtClean="0"/>
              <a:t>Levels of maturity are progressing</a:t>
            </a:r>
          </a:p>
          <a:p>
            <a:r>
              <a:rPr lang="en-US" dirty="0" smtClean="0"/>
              <a:t>Mining data </a:t>
            </a:r>
            <a:r>
              <a:rPr lang="en-US" dirty="0"/>
              <a:t>from processes and systems is becoming the “new normal</a:t>
            </a:r>
            <a:r>
              <a:rPr lang="en-US" dirty="0" smtClean="0"/>
              <a:t>”</a:t>
            </a:r>
          </a:p>
        </p:txBody>
      </p:sp>
      <p:pic>
        <p:nvPicPr>
          <p:cNvPr id="7" name="Picture Placeholder 6"/>
          <p:cNvPicPr>
            <a:picLocks noGrp="1" noChangeAspect="1"/>
          </p:cNvPicPr>
          <p:nvPr>
            <p:ph type="pic" sz="quarter" idx="13"/>
          </p:nvPr>
        </p:nvPicPr>
        <p:blipFill>
          <a:blip r:embed="rId3"/>
          <a:srcRect l="3912" r="3912"/>
          <a:stretch>
            <a:fillRect/>
          </a:stretch>
        </p:blipFill>
        <p:spPr>
          <a:prstGeom prst="rect">
            <a:avLst/>
          </a:prstGeom>
        </p:spPr>
      </p:pic>
    </p:spTree>
    <p:extLst>
      <p:ext uri="{BB962C8B-B14F-4D97-AF65-F5344CB8AC3E}">
        <p14:creationId xmlns:p14="http://schemas.microsoft.com/office/powerpoint/2010/main" val="14812182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a:t>
            </a:r>
            <a:endParaRPr lang="en-US" dirty="0"/>
          </a:p>
        </p:txBody>
      </p:sp>
      <p:sp>
        <p:nvSpPr>
          <p:cNvPr id="5" name="Content Placeholder 4"/>
          <p:cNvSpPr>
            <a:spLocks noGrp="1"/>
          </p:cNvSpPr>
          <p:nvPr>
            <p:ph sz="quarter" idx="12"/>
          </p:nvPr>
        </p:nvSpPr>
        <p:spPr/>
        <p:txBody>
          <a:bodyPr/>
          <a:lstStyle/>
          <a:p>
            <a:r>
              <a:rPr lang="en-US" dirty="0"/>
              <a:t>G</a:t>
            </a:r>
            <a:r>
              <a:rPr lang="en-US" dirty="0" smtClean="0"/>
              <a:t>ather </a:t>
            </a:r>
            <a:r>
              <a:rPr lang="en-US" dirty="0"/>
              <a:t>real-time satisfaction metrics </a:t>
            </a:r>
            <a:r>
              <a:rPr lang="en-US" dirty="0" smtClean="0"/>
              <a:t>on the </a:t>
            </a:r>
            <a:r>
              <a:rPr lang="en-US" dirty="0"/>
              <a:t>basis of </a:t>
            </a:r>
            <a:r>
              <a:rPr lang="en-US" dirty="0" smtClean="0"/>
              <a:t>transactions versus annually</a:t>
            </a:r>
          </a:p>
          <a:p>
            <a:r>
              <a:rPr lang="en-US" dirty="0"/>
              <a:t>S</a:t>
            </a:r>
            <a:r>
              <a:rPr lang="en-US" dirty="0" smtClean="0"/>
              <a:t>ignificant </a:t>
            </a:r>
            <a:r>
              <a:rPr lang="en-US" dirty="0"/>
              <a:t>opportunities to </a:t>
            </a:r>
            <a:r>
              <a:rPr lang="en-US" dirty="0" smtClean="0"/>
              <a:t>expand service to more of the customer base</a:t>
            </a:r>
          </a:p>
          <a:p>
            <a:r>
              <a:rPr lang="en-US" dirty="0" smtClean="0"/>
              <a:t>Face-to-face customer satisfaction reviews</a:t>
            </a:r>
          </a:p>
          <a:p>
            <a:endParaRPr lang="en-US" dirty="0"/>
          </a:p>
        </p:txBody>
      </p:sp>
      <p:pic>
        <p:nvPicPr>
          <p:cNvPr id="10" name="Picture Placeholder 9"/>
          <p:cNvPicPr>
            <a:picLocks noGrp="1" noChangeAspect="1"/>
          </p:cNvPicPr>
          <p:nvPr>
            <p:ph type="pic" sz="quarter" idx="13"/>
          </p:nvPr>
        </p:nvPicPr>
        <p:blipFill>
          <a:blip r:embed="rId3"/>
          <a:stretch>
            <a:fillRect/>
          </a:stretch>
        </p:blipFill>
        <p:spPr>
          <a:xfrm>
            <a:off x="2186548" y="2826415"/>
            <a:ext cx="5486876" cy="3676206"/>
          </a:xfrm>
          <a:prstGeom prst="rect">
            <a:avLst/>
          </a:prstGeom>
        </p:spPr>
      </p:pic>
    </p:spTree>
    <p:extLst>
      <p:ext uri="{BB962C8B-B14F-4D97-AF65-F5344CB8AC3E}">
        <p14:creationId xmlns:p14="http://schemas.microsoft.com/office/powerpoint/2010/main" val="18302597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talent and skills</a:t>
            </a:r>
            <a:endParaRPr lang="en-US" dirty="0"/>
          </a:p>
        </p:txBody>
      </p:sp>
      <p:sp>
        <p:nvSpPr>
          <p:cNvPr id="5" name="Content Placeholder 4"/>
          <p:cNvSpPr>
            <a:spLocks noGrp="1"/>
          </p:cNvSpPr>
          <p:nvPr>
            <p:ph sz="quarter" idx="10"/>
          </p:nvPr>
        </p:nvSpPr>
        <p:spPr>
          <a:xfrm>
            <a:off x="2055811" y="2446940"/>
            <a:ext cx="12448162" cy="5768020"/>
          </a:xfrm>
        </p:spPr>
        <p:txBody>
          <a:bodyPr/>
          <a:lstStyle/>
          <a:p>
            <a:r>
              <a:rPr lang="en-US" dirty="0"/>
              <a:t>Q</a:t>
            </a:r>
            <a:r>
              <a:rPr lang="en-US" dirty="0" smtClean="0"/>
              <a:t>uality </a:t>
            </a:r>
            <a:r>
              <a:rPr lang="en-US" dirty="0"/>
              <a:t>staff </a:t>
            </a:r>
            <a:r>
              <a:rPr lang="en-US" dirty="0" smtClean="0"/>
              <a:t>differentiates </a:t>
            </a:r>
            <a:r>
              <a:rPr lang="en-US" dirty="0"/>
              <a:t>good service </a:t>
            </a:r>
            <a:r>
              <a:rPr lang="en-US" dirty="0" smtClean="0"/>
              <a:t>from excellent service</a:t>
            </a:r>
          </a:p>
          <a:p>
            <a:r>
              <a:rPr lang="en-US" dirty="0" smtClean="0"/>
              <a:t>Consider technical proficiency as a higher priority</a:t>
            </a:r>
          </a:p>
          <a:p>
            <a:r>
              <a:rPr lang="en-US" dirty="0" smtClean="0"/>
              <a:t>Increase focus on upgrading </a:t>
            </a:r>
            <a:r>
              <a:rPr lang="en-US" dirty="0"/>
              <a:t>staff skills and delivering more of the services </a:t>
            </a:r>
            <a:r>
              <a:rPr lang="en-US" dirty="0" smtClean="0"/>
              <a:t>their customers </a:t>
            </a:r>
            <a:r>
              <a:rPr lang="en-US" dirty="0"/>
              <a:t>are </a:t>
            </a:r>
            <a:r>
              <a:rPr lang="en-US" dirty="0" smtClean="0"/>
              <a:t>demanding</a:t>
            </a:r>
            <a:endParaRPr lang="en-US" dirty="0"/>
          </a:p>
        </p:txBody>
      </p:sp>
      <p:pic>
        <p:nvPicPr>
          <p:cNvPr id="6" name="Picture 5"/>
          <p:cNvPicPr>
            <a:picLocks noChangeAspect="1"/>
          </p:cNvPicPr>
          <p:nvPr/>
        </p:nvPicPr>
        <p:blipFill>
          <a:blip r:embed="rId2"/>
          <a:stretch>
            <a:fillRect/>
          </a:stretch>
        </p:blipFill>
        <p:spPr>
          <a:xfrm>
            <a:off x="9017573" y="4560621"/>
            <a:ext cx="5486400" cy="3657600"/>
          </a:xfrm>
          <a:prstGeom prst="rect">
            <a:avLst/>
          </a:prstGeom>
        </p:spPr>
      </p:pic>
    </p:spTree>
    <p:extLst>
      <p:ext uri="{BB962C8B-B14F-4D97-AF65-F5344CB8AC3E}">
        <p14:creationId xmlns:p14="http://schemas.microsoft.com/office/powerpoint/2010/main" val="24974293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early days</a:t>
            </a:r>
            <a:endParaRPr lang="en-US" dirty="0"/>
          </a:p>
        </p:txBody>
      </p:sp>
      <p:sp>
        <p:nvSpPr>
          <p:cNvPr id="6" name="Content Placeholder 5"/>
          <p:cNvSpPr>
            <a:spLocks noGrp="1"/>
          </p:cNvSpPr>
          <p:nvPr>
            <p:ph sz="quarter" idx="12"/>
          </p:nvPr>
        </p:nvSpPr>
        <p:spPr/>
        <p:txBody>
          <a:bodyPr/>
          <a:lstStyle/>
          <a:p>
            <a:pPr marL="0" indent="0">
              <a:buNone/>
            </a:pPr>
            <a:r>
              <a:rPr lang="en-US" dirty="0" smtClean="0"/>
              <a:t>Four principal building blocks</a:t>
            </a:r>
          </a:p>
          <a:p>
            <a:pPr marL="963612" lvl="1" indent="-514350">
              <a:buFont typeface="+mj-lt"/>
              <a:buAutoNum type="arabicPeriod"/>
            </a:pPr>
            <a:r>
              <a:rPr lang="en-US" dirty="0" smtClean="0"/>
              <a:t>Implementing a new way of delivering HR services.</a:t>
            </a:r>
          </a:p>
          <a:p>
            <a:pPr marL="963612" lvl="1" indent="-514350">
              <a:buFont typeface="+mj-lt"/>
              <a:buAutoNum type="arabicPeriod"/>
            </a:pPr>
            <a:r>
              <a:rPr lang="en-US" dirty="0" smtClean="0"/>
              <a:t>Using technology to provide employees with direct access to HR information.</a:t>
            </a:r>
          </a:p>
          <a:p>
            <a:pPr marL="963612" lvl="1" indent="-514350">
              <a:buFont typeface="+mj-lt"/>
              <a:buAutoNum type="arabicPeriod"/>
            </a:pPr>
            <a:r>
              <a:rPr lang="en-US" dirty="0" smtClean="0"/>
              <a:t>Outsourcing HR work to service providers if they could do it faster, better, cheaper.</a:t>
            </a:r>
          </a:p>
          <a:p>
            <a:pPr marL="963612" lvl="1" indent="-514350">
              <a:buFont typeface="+mj-lt"/>
              <a:buAutoNum type="arabicPeriod"/>
            </a:pPr>
            <a:r>
              <a:rPr lang="en-US" dirty="0" smtClean="0"/>
              <a:t>Demonstrating the business value that HR provides by putting metrics in place.</a:t>
            </a:r>
          </a:p>
        </p:txBody>
      </p:sp>
      <p:pic>
        <p:nvPicPr>
          <p:cNvPr id="9" name="Picture Placeholder 8"/>
          <p:cNvPicPr>
            <a:picLocks noGrp="1" noChangeAspect="1"/>
          </p:cNvPicPr>
          <p:nvPr>
            <p:ph type="pic" sz="quarter" idx="13"/>
          </p:nvPr>
        </p:nvPicPr>
        <p:blipFill rotWithShape="1">
          <a:blip r:embed="rId3"/>
          <a:srcRect l="-1296" t="1" r="-116" b="1587"/>
          <a:stretch/>
        </p:blipFill>
        <p:spPr>
          <a:xfrm>
            <a:off x="1753614" y="2446941"/>
            <a:ext cx="6526970" cy="4705490"/>
          </a:xfrm>
          <a:prstGeom prst="rect">
            <a:avLst/>
          </a:prstGeom>
        </p:spPr>
      </p:pic>
      <p:sp>
        <p:nvSpPr>
          <p:cNvPr id="10" name="TextBox 9"/>
          <p:cNvSpPr txBox="1"/>
          <p:nvPr/>
        </p:nvSpPr>
        <p:spPr>
          <a:xfrm>
            <a:off x="2277112" y="7456010"/>
            <a:ext cx="5386732" cy="369332"/>
          </a:xfrm>
          <a:prstGeom prst="rect">
            <a:avLst/>
          </a:prstGeom>
          <a:noFill/>
        </p:spPr>
        <p:txBody>
          <a:bodyPr wrap="none" lIns="0" tIns="0" rIns="0" bIns="0" rtlCol="0" anchor="t">
            <a:spAutoFit/>
          </a:bodyPr>
          <a:lstStyle/>
          <a:p>
            <a:pPr algn="ctr"/>
            <a:r>
              <a:rPr lang="en-US" sz="2400" b="1" dirty="0" smtClean="0">
                <a:solidFill>
                  <a:schemeClr val="tx2"/>
                </a:solidFill>
              </a:rPr>
              <a:t>The ‘New’ HR Service Delivery Model</a:t>
            </a:r>
          </a:p>
        </p:txBody>
      </p:sp>
    </p:spTree>
    <p:extLst>
      <p:ext uri="{BB962C8B-B14F-4D97-AF65-F5344CB8AC3E}">
        <p14:creationId xmlns:p14="http://schemas.microsoft.com/office/powerpoint/2010/main" val="37692614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a:t>
            </a:r>
            <a:endParaRPr lang="en-US" dirty="0"/>
          </a:p>
        </p:txBody>
      </p:sp>
      <p:sp>
        <p:nvSpPr>
          <p:cNvPr id="4" name="Content Placeholder 3"/>
          <p:cNvSpPr>
            <a:spLocks noGrp="1"/>
          </p:cNvSpPr>
          <p:nvPr>
            <p:ph sz="quarter" idx="10"/>
          </p:nvPr>
        </p:nvSpPr>
        <p:spPr/>
        <p:txBody>
          <a:bodyPr/>
          <a:lstStyle/>
          <a:p>
            <a:r>
              <a:rPr lang="en-US" dirty="0" smtClean="0"/>
              <a:t>A new paradigm: integrated employee services in which employees are viewed as consumers</a:t>
            </a:r>
          </a:p>
          <a:p>
            <a:r>
              <a:rPr lang="en-US" dirty="0" smtClean="0"/>
              <a:t>Shift focus from cost reduction to employee experiences</a:t>
            </a:r>
          </a:p>
          <a:p>
            <a:r>
              <a:rPr lang="en-US" dirty="0" smtClean="0"/>
              <a:t>Metrics that: </a:t>
            </a:r>
          </a:p>
          <a:p>
            <a:pPr lvl="1"/>
            <a:r>
              <a:rPr lang="en-US" dirty="0"/>
              <a:t>A</a:t>
            </a:r>
            <a:r>
              <a:rPr lang="en-US" dirty="0" smtClean="0"/>
              <a:t>ssess outcomes rather than internal processes</a:t>
            </a:r>
          </a:p>
          <a:p>
            <a:pPr lvl="1"/>
            <a:r>
              <a:rPr lang="en-US" dirty="0" smtClean="0"/>
              <a:t>Span functional areas</a:t>
            </a:r>
          </a:p>
          <a:p>
            <a:pPr lvl="1"/>
            <a:r>
              <a:rPr lang="en-US" dirty="0" smtClean="0"/>
              <a:t>Expand to include employee/manager satisfaction, net promoter score, employee engagement and retention, workforce productivity</a:t>
            </a:r>
          </a:p>
          <a:p>
            <a:r>
              <a:rPr lang="en-US" dirty="0" smtClean="0"/>
              <a:t>Components of evolution	</a:t>
            </a:r>
          </a:p>
          <a:p>
            <a:pPr lvl="1"/>
            <a:r>
              <a:rPr lang="en-US" dirty="0" smtClean="0"/>
              <a:t>Redefine the business services model</a:t>
            </a:r>
          </a:p>
          <a:p>
            <a:pPr lvl="1"/>
            <a:r>
              <a:rPr lang="en-US" dirty="0" smtClean="0"/>
              <a:t>Innovate and expand scope of services</a:t>
            </a:r>
          </a:p>
          <a:p>
            <a:pPr lvl="1"/>
            <a:r>
              <a:rPr lang="en-US" dirty="0" smtClean="0"/>
              <a:t>Deliver insights and take actions</a:t>
            </a:r>
          </a:p>
          <a:p>
            <a:pPr lvl="1"/>
            <a:r>
              <a:rPr lang="en-US" dirty="0" smtClean="0"/>
              <a:t>Identify the right lead to deliver business outcomes</a:t>
            </a:r>
            <a:endParaRPr lang="en-US" dirty="0"/>
          </a:p>
        </p:txBody>
      </p:sp>
      <p:pic>
        <p:nvPicPr>
          <p:cNvPr id="5" name="Picture 4"/>
          <p:cNvPicPr>
            <a:picLocks noChangeAspect="1"/>
          </p:cNvPicPr>
          <p:nvPr/>
        </p:nvPicPr>
        <p:blipFill>
          <a:blip r:embed="rId2"/>
          <a:stretch>
            <a:fillRect/>
          </a:stretch>
        </p:blipFill>
        <p:spPr>
          <a:xfrm>
            <a:off x="12504312" y="6209202"/>
            <a:ext cx="1999661" cy="2005758"/>
          </a:xfrm>
          <a:prstGeom prst="rect">
            <a:avLst/>
          </a:prstGeom>
        </p:spPr>
      </p:pic>
    </p:spTree>
    <p:extLst>
      <p:ext uri="{BB962C8B-B14F-4D97-AF65-F5344CB8AC3E}">
        <p14:creationId xmlns:p14="http://schemas.microsoft.com/office/powerpoint/2010/main" val="17233035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  Have </a:t>
            </a:r>
            <a:r>
              <a:rPr lang="en-US" dirty="0"/>
              <a:t>you defined guiding principles for the future-state vision of how HR will operate</a:t>
            </a:r>
            <a:r>
              <a:rPr lang="en-US" dirty="0" smtClean="0"/>
              <a:t>?</a:t>
            </a:r>
            <a:endParaRPr lang="en-US" dirty="0"/>
          </a:p>
        </p:txBody>
      </p:sp>
      <p:sp>
        <p:nvSpPr>
          <p:cNvPr id="7" name="Subtitle 6"/>
          <p:cNvSpPr>
            <a:spLocks noGrp="1"/>
          </p:cNvSpPr>
          <p:nvPr>
            <p:ph type="subTitle" idx="1"/>
          </p:nvPr>
        </p:nvSpPr>
        <p:spPr/>
        <p:txBody>
          <a:bodyPr/>
          <a:lstStyle/>
          <a:p>
            <a:r>
              <a:rPr lang="en-US" dirty="0" smtClean="0"/>
              <a:t>How </a:t>
            </a:r>
            <a:r>
              <a:rPr lang="en-US" dirty="0"/>
              <a:t>w</a:t>
            </a:r>
            <a:r>
              <a:rPr lang="en-US" dirty="0" smtClean="0"/>
              <a:t>ill HR shared </a:t>
            </a:r>
            <a:r>
              <a:rPr lang="en-US" dirty="0"/>
              <a:t>s</a:t>
            </a:r>
            <a:r>
              <a:rPr lang="en-US" dirty="0" smtClean="0"/>
              <a:t>ervices </a:t>
            </a:r>
            <a:r>
              <a:rPr lang="en-US" dirty="0"/>
              <a:t>f</a:t>
            </a:r>
            <a:r>
              <a:rPr lang="en-US" dirty="0" smtClean="0"/>
              <a:t>it </a:t>
            </a:r>
            <a:r>
              <a:rPr lang="en-US" dirty="0"/>
              <a:t>into y</a:t>
            </a:r>
            <a:r>
              <a:rPr lang="en-US" dirty="0" smtClean="0"/>
              <a:t>our </a:t>
            </a:r>
            <a:r>
              <a:rPr lang="en-US" dirty="0"/>
              <a:t>f</a:t>
            </a:r>
            <a:r>
              <a:rPr lang="en-US" dirty="0" smtClean="0"/>
              <a:t>uture </a:t>
            </a:r>
            <a:r>
              <a:rPr lang="en-US" dirty="0"/>
              <a:t>b</a:t>
            </a:r>
            <a:r>
              <a:rPr lang="en-US" dirty="0" smtClean="0"/>
              <a:t>usiness </a:t>
            </a:r>
            <a:r>
              <a:rPr lang="en-US" dirty="0"/>
              <a:t>s</a:t>
            </a:r>
            <a:r>
              <a:rPr lang="en-US" dirty="0" smtClean="0"/>
              <a:t>trategy?</a:t>
            </a:r>
          </a:p>
          <a:p>
            <a:r>
              <a:rPr lang="en-US" dirty="0" smtClean="0"/>
              <a:t>Which of the five trends do you plan to leverage?</a:t>
            </a:r>
            <a:endParaRPr lang="en-US" dirty="0"/>
          </a:p>
        </p:txBody>
      </p:sp>
    </p:spTree>
    <p:extLst>
      <p:ext uri="{BB962C8B-B14F-4D97-AF65-F5344CB8AC3E}">
        <p14:creationId xmlns:p14="http://schemas.microsoft.com/office/powerpoint/2010/main" val="2025814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sz="quarter" idx="10"/>
          </p:nvPr>
        </p:nvPicPr>
        <p:blipFill>
          <a:blip r:embed="rId2"/>
          <a:stretch>
            <a:fillRect/>
          </a:stretch>
        </p:blipFill>
        <p:spPr>
          <a:xfrm>
            <a:off x="6742907" y="2721769"/>
            <a:ext cx="2771775" cy="3700463"/>
          </a:xfrm>
          <a:prstGeom prst="rect">
            <a:avLst/>
          </a:prstGeom>
        </p:spPr>
      </p:pic>
    </p:spTree>
    <p:extLst>
      <p:ext uri="{BB962C8B-B14F-4D97-AF65-F5344CB8AC3E}">
        <p14:creationId xmlns:p14="http://schemas.microsoft.com/office/powerpoint/2010/main" val="3407781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type="pic" sz="quarter" idx="10"/>
          </p:nvPr>
        </p:nvPicPr>
        <p:blipFill>
          <a:blip r:embed="rId3"/>
          <a:srcRect l="6471" r="6471"/>
          <a:stretch>
            <a:fillRect/>
          </a:stretch>
        </p:blipFill>
        <p:spPr>
          <a:prstGeom prst="rect">
            <a:avLst/>
          </a:prstGeom>
        </p:spPr>
      </p:pic>
      <p:sp>
        <p:nvSpPr>
          <p:cNvPr id="4" name="Content Placeholder 3"/>
          <p:cNvSpPr>
            <a:spLocks noGrp="1"/>
          </p:cNvSpPr>
          <p:nvPr>
            <p:ph type="body" sz="quarter" idx="12"/>
          </p:nvPr>
        </p:nvSpPr>
        <p:spPr/>
        <p:txBody>
          <a:bodyPr/>
          <a:lstStyle/>
          <a:p>
            <a:pPr marL="457200" indent="-457200">
              <a:buFont typeface="Arial" panose="020B0604020202020204" pitchFamily="34" charset="0"/>
              <a:buChar char="•"/>
            </a:pPr>
            <a:r>
              <a:rPr lang="en-US" dirty="0"/>
              <a:t>Strategy focused on enabling the organization to meet its specific business needs</a:t>
            </a:r>
          </a:p>
          <a:p>
            <a:pPr marL="457200" indent="-457200">
              <a:buFont typeface="Arial" panose="020B0604020202020204" pitchFamily="34" charset="0"/>
              <a:buChar char="•"/>
            </a:pPr>
            <a:r>
              <a:rPr lang="en-US" dirty="0"/>
              <a:t>An HR function that can provide enhanced value to the business</a:t>
            </a:r>
          </a:p>
          <a:p>
            <a:endParaRPr lang="en-US" dirty="0"/>
          </a:p>
        </p:txBody>
      </p:sp>
      <p:sp>
        <p:nvSpPr>
          <p:cNvPr id="2" name="Title 1"/>
          <p:cNvSpPr>
            <a:spLocks noGrp="1"/>
          </p:cNvSpPr>
          <p:nvPr>
            <p:ph type="title"/>
          </p:nvPr>
        </p:nvSpPr>
        <p:spPr/>
        <p:txBody>
          <a:bodyPr/>
          <a:lstStyle/>
          <a:p>
            <a:r>
              <a:rPr lang="en-US" dirty="0" smtClean="0"/>
              <a:t>Today</a:t>
            </a:r>
            <a:endParaRPr lang="en-US" dirty="0"/>
          </a:p>
        </p:txBody>
      </p:sp>
      <p:sp>
        <p:nvSpPr>
          <p:cNvPr id="6" name="TextBox 5"/>
          <p:cNvSpPr txBox="1"/>
          <p:nvPr/>
        </p:nvSpPr>
        <p:spPr>
          <a:xfrm>
            <a:off x="4941204" y="8225103"/>
            <a:ext cx="2856552" cy="369332"/>
          </a:xfrm>
          <a:prstGeom prst="rect">
            <a:avLst/>
          </a:prstGeom>
          <a:noFill/>
        </p:spPr>
        <p:txBody>
          <a:bodyPr wrap="none" lIns="0" tIns="0" rIns="0" bIns="0" rtlCol="0" anchor="t">
            <a:spAutoFit/>
          </a:bodyPr>
          <a:lstStyle/>
          <a:p>
            <a:pPr algn="ctr"/>
            <a:r>
              <a:rPr lang="en-US" sz="2400" b="1" dirty="0" smtClean="0">
                <a:solidFill>
                  <a:schemeClr val="tx2"/>
                </a:solidFill>
              </a:rPr>
              <a:t>Next generation HR</a:t>
            </a:r>
          </a:p>
        </p:txBody>
      </p:sp>
    </p:spTree>
    <p:extLst>
      <p:ext uri="{BB962C8B-B14F-4D97-AF65-F5344CB8AC3E}">
        <p14:creationId xmlns:p14="http://schemas.microsoft.com/office/powerpoint/2010/main" val="37799735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components</a:t>
            </a:r>
            <a:endParaRPr lang="en-US" dirty="0"/>
          </a:p>
        </p:txBody>
      </p:sp>
      <p:sp>
        <p:nvSpPr>
          <p:cNvPr id="5" name="Content Placeholder 4"/>
          <p:cNvSpPr>
            <a:spLocks noGrp="1"/>
          </p:cNvSpPr>
          <p:nvPr>
            <p:ph sz="quarter" idx="10"/>
          </p:nvPr>
        </p:nvSpPr>
        <p:spPr/>
        <p:txBody>
          <a:bodyPr/>
          <a:lstStyle/>
          <a:p>
            <a:pPr marL="514350" indent="-514350">
              <a:buFont typeface="+mj-lt"/>
              <a:buAutoNum type="arabicPeriod"/>
            </a:pPr>
            <a:r>
              <a:rPr lang="en-US" dirty="0" smtClean="0"/>
              <a:t>Enabling Technology</a:t>
            </a:r>
          </a:p>
          <a:p>
            <a:pPr marL="963612" lvl="1" indent="-514350"/>
            <a:r>
              <a:rPr lang="en-US" dirty="0" smtClean="0"/>
              <a:t>HR solutions – HRIS, compensation, recruiting, talent management, learning, payroll</a:t>
            </a:r>
          </a:p>
          <a:p>
            <a:pPr marL="963612" lvl="1" indent="-514350"/>
            <a:r>
              <a:rPr lang="en-US" dirty="0" smtClean="0"/>
              <a:t>Shared services – call management, case management, knowledgebase, employee portal, document management</a:t>
            </a:r>
          </a:p>
          <a:p>
            <a:pPr marL="514350" indent="-514350">
              <a:buFont typeface="+mj-lt"/>
              <a:buAutoNum type="arabicPeriod"/>
            </a:pPr>
            <a:r>
              <a:rPr lang="en-US" dirty="0" smtClean="0"/>
              <a:t>HR Business Partners - consult</a:t>
            </a:r>
          </a:p>
          <a:p>
            <a:pPr marL="514350" indent="-514350">
              <a:buFont typeface="+mj-lt"/>
              <a:buAutoNum type="arabicPeriod"/>
            </a:pPr>
            <a:r>
              <a:rPr lang="en-US" dirty="0" smtClean="0"/>
              <a:t>HR Contact Center</a:t>
            </a:r>
          </a:p>
          <a:p>
            <a:pPr marL="963612" lvl="1" indent="-514350"/>
            <a:r>
              <a:rPr lang="en-US" dirty="0" smtClean="0"/>
              <a:t>Tier 1 = Operational support</a:t>
            </a:r>
          </a:p>
          <a:p>
            <a:pPr marL="963612" lvl="1" indent="-514350"/>
            <a:r>
              <a:rPr lang="en-US" dirty="0" smtClean="0"/>
              <a:t>Tier 2 = Escalation</a:t>
            </a:r>
          </a:p>
          <a:p>
            <a:pPr marL="514350" indent="-514350">
              <a:buFont typeface="+mj-lt"/>
              <a:buAutoNum type="arabicPeriod"/>
            </a:pPr>
            <a:r>
              <a:rPr lang="en-US" dirty="0" smtClean="0"/>
              <a:t>HR Centers of Expertise - design</a:t>
            </a:r>
          </a:p>
          <a:p>
            <a:pPr marL="514350" indent="-514350">
              <a:buFont typeface="+mj-lt"/>
              <a:buAutoNum type="arabicPeriod"/>
            </a:pPr>
            <a:r>
              <a:rPr lang="en-US" dirty="0" smtClean="0"/>
              <a:t>HR Leadership – governance</a:t>
            </a:r>
          </a:p>
          <a:p>
            <a:pPr marL="514350" indent="-514350">
              <a:buFont typeface="+mj-lt"/>
              <a:buAutoNum type="arabicPeriod"/>
            </a:pPr>
            <a:endParaRPr lang="en-US" dirty="0" smtClean="0"/>
          </a:p>
          <a:p>
            <a:pPr marL="963612" lvl="1" indent="-514350"/>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7031241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p:sp>
      <p:sp>
        <p:nvSpPr>
          <p:cNvPr id="10" name="Text Placeholder 9"/>
          <p:cNvSpPr>
            <a:spLocks noGrp="1"/>
          </p:cNvSpPr>
          <p:nvPr>
            <p:ph type="body" sz="quarter" idx="12"/>
          </p:nvPr>
        </p:nvSpPr>
        <p:spPr>
          <a:xfrm>
            <a:off x="12378914" y="2522835"/>
            <a:ext cx="3111695" cy="5542001"/>
          </a:xfrm>
        </p:spPr>
        <p:txBody>
          <a:bodyPr/>
          <a:lstStyle/>
          <a:p>
            <a:pPr marL="457200" indent="-457200">
              <a:buFont typeface="Arial" panose="020B0604020202020204" pitchFamily="34" charset="0"/>
              <a:buChar char="•"/>
            </a:pPr>
            <a:r>
              <a:rPr lang="en-US" dirty="0"/>
              <a:t>What does your current HR operating model look like</a:t>
            </a:r>
            <a:r>
              <a:rPr lang="en-US" dirty="0" smtClean="0"/>
              <a:t>?</a:t>
            </a:r>
          </a:p>
          <a:p>
            <a:pPr marL="457200" indent="-457200">
              <a:buFont typeface="Arial" panose="020B0604020202020204" pitchFamily="34" charset="0"/>
              <a:buChar char="•"/>
            </a:pPr>
            <a:r>
              <a:rPr lang="en-US" dirty="0" smtClean="0"/>
              <a:t>Does it deliver the combination of efficiency, value and high level of service demanded by your business?</a:t>
            </a:r>
            <a:endParaRPr lang="en-US" dirty="0"/>
          </a:p>
          <a:p>
            <a:endParaRPr lang="en-US" dirty="0"/>
          </a:p>
        </p:txBody>
      </p:sp>
      <p:sp>
        <p:nvSpPr>
          <p:cNvPr id="4" name="Title 3"/>
          <p:cNvSpPr>
            <a:spLocks noGrp="1"/>
          </p:cNvSpPr>
          <p:nvPr>
            <p:ph type="title"/>
          </p:nvPr>
        </p:nvSpPr>
        <p:spPr/>
        <p:txBody>
          <a:bodyPr/>
          <a:lstStyle/>
          <a:p>
            <a:r>
              <a:rPr lang="en-US" dirty="0" smtClean="0"/>
              <a:t>Q:  Where are you in your HR transformation journey?</a:t>
            </a:r>
            <a:endParaRPr lang="en-US" dirty="0"/>
          </a:p>
        </p:txBody>
      </p:sp>
      <p:graphicFrame>
        <p:nvGraphicFramePr>
          <p:cNvPr id="7" name="Diagram 6"/>
          <p:cNvGraphicFramePr>
            <a:graphicFrameLocks noChangeAspect="1"/>
          </p:cNvGraphicFramePr>
          <p:nvPr>
            <p:extLst/>
          </p:nvPr>
        </p:nvGraphicFramePr>
        <p:xfrm>
          <a:off x="2104251" y="2377117"/>
          <a:ext cx="10122873" cy="6748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8147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Guiding principles for HR Transformation</a:t>
            </a:r>
            <a:endParaRPr lang="en-US" dirty="0"/>
          </a:p>
        </p:txBody>
      </p:sp>
      <p:graphicFrame>
        <p:nvGraphicFramePr>
          <p:cNvPr id="2" name="Diagram 1"/>
          <p:cNvGraphicFramePr>
            <a:graphicFrameLocks noChangeAspect="1"/>
          </p:cNvGraphicFramePr>
          <p:nvPr>
            <p:extLst/>
          </p:nvPr>
        </p:nvGraphicFramePr>
        <p:xfrm>
          <a:off x="2011544" y="2391209"/>
          <a:ext cx="9077155" cy="6051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9040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theme1.xml><?xml version="1.0" encoding="utf-8"?>
<a:theme xmlns:a="http://schemas.openxmlformats.org/drawingml/2006/main" name="Infor10x">
  <a:themeElements>
    <a:clrScheme name="Infor10x  Color Palette">
      <a:dk1>
        <a:srgbClr val="262626"/>
      </a:dk1>
      <a:lt1>
        <a:sysClr val="window" lastClr="FFFFFF"/>
      </a:lt1>
      <a:dk2>
        <a:srgbClr val="13A3F7"/>
      </a:dk2>
      <a:lt2>
        <a:srgbClr val="E5E5E5"/>
      </a:lt2>
      <a:accent1>
        <a:srgbClr val="34C6FA"/>
      </a:accent1>
      <a:accent2>
        <a:srgbClr val="FF6400"/>
      </a:accent2>
      <a:accent3>
        <a:srgbClr val="2DB329"/>
      </a:accent3>
      <a:accent4>
        <a:srgbClr val="FFAA00"/>
      </a:accent4>
      <a:accent5>
        <a:srgbClr val="00C2B4"/>
      </a:accent5>
      <a:accent6>
        <a:srgbClr val="3341CC"/>
      </a:accent6>
      <a:hlink>
        <a:srgbClr val="005CE6"/>
      </a:hlink>
      <a:folHlink>
        <a:srgbClr val="7533A6"/>
      </a:folHlink>
    </a:clrScheme>
    <a:fontScheme name="Infor10x Arial Font Se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spAutoFit/>
      </a:bodyPr>
      <a:lstStyle>
        <a:defPPr algn="ctr">
          <a:defRPr sz="3200" dirty="0" smtClean="0">
            <a:solidFill>
              <a:schemeClr val="tx1">
                <a:lumMod val="90000"/>
                <a:lumOff val="1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SHSI.White">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solidFill>
            <a:schemeClr val="bg1">
              <a:lumMod val="65000"/>
            </a:schemeClr>
          </a:solidFill>
          <a:miter lim="800000"/>
          <a:headEnd/>
          <a:tailEnd/>
        </a:ln>
      </a:spPr>
      <a:bodyPr lIns="182880" rtlCol="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Infor10x">
  <a:themeElements>
    <a:clrScheme name="Custom 4">
      <a:dk1>
        <a:srgbClr val="262626"/>
      </a:dk1>
      <a:lt1>
        <a:sysClr val="window" lastClr="FFFFFF"/>
      </a:lt1>
      <a:dk2>
        <a:srgbClr val="13A3F7"/>
      </a:dk2>
      <a:lt2>
        <a:srgbClr val="F2F2F2"/>
      </a:lt2>
      <a:accent1>
        <a:srgbClr val="1890F5"/>
      </a:accent1>
      <a:accent2>
        <a:srgbClr val="FB7D0A"/>
      </a:accent2>
      <a:accent3>
        <a:srgbClr val="66D429"/>
      </a:accent3>
      <a:accent4>
        <a:srgbClr val="FD3E3D"/>
      </a:accent4>
      <a:accent5>
        <a:srgbClr val="149A75"/>
      </a:accent5>
      <a:accent6>
        <a:srgbClr val="181674"/>
      </a:accent6>
      <a:hlink>
        <a:srgbClr val="005CE6"/>
      </a:hlink>
      <a:folHlink>
        <a:srgbClr val="7533A6"/>
      </a:folHlink>
    </a:clrScheme>
    <a:fontScheme name="Infor10x Arial Font Se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spAutoFit/>
      </a:bodyPr>
      <a:lstStyle>
        <a:defPPr algn="ctr">
          <a:defRPr sz="3200" dirty="0" smtClean="0">
            <a:solidFill>
              <a:schemeClr val="tx1">
                <a:lumMod val="90000"/>
                <a:lumOff val="10000"/>
              </a:schemeClr>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22052</TotalTime>
  <Words>4506</Words>
  <Application>Microsoft Office PowerPoint</Application>
  <PresentationFormat>Custom</PresentationFormat>
  <Paragraphs>777</Paragraphs>
  <Slides>52</Slides>
  <Notes>31</Notes>
  <HiddenSlides>0</HiddenSlides>
  <MMClips>0</MMClips>
  <ScaleCrop>false</ScaleCrop>
  <HeadingPairs>
    <vt:vector size="4" baseType="variant">
      <vt:variant>
        <vt:lpstr>Theme</vt:lpstr>
      </vt:variant>
      <vt:variant>
        <vt:i4>5</vt:i4>
      </vt:variant>
      <vt:variant>
        <vt:lpstr>Slide Titles</vt:lpstr>
      </vt:variant>
      <vt:variant>
        <vt:i4>52</vt:i4>
      </vt:variant>
    </vt:vector>
  </HeadingPairs>
  <TitlesOfParts>
    <vt:vector size="57" baseType="lpstr">
      <vt:lpstr>Infor10x</vt:lpstr>
      <vt:lpstr>Office Theme</vt:lpstr>
      <vt:lpstr>1_BSHSI.White</vt:lpstr>
      <vt:lpstr>Custom Design</vt:lpstr>
      <vt:lpstr>1_Infor10x</vt:lpstr>
      <vt:lpstr>How to Build an HR Service Center for the New Millenium</vt:lpstr>
      <vt:lpstr>PowerPoint Presentation</vt:lpstr>
      <vt:lpstr>First, a question…</vt:lpstr>
      <vt:lpstr>What is HR Transformation?</vt:lpstr>
      <vt:lpstr>The early days</vt:lpstr>
      <vt:lpstr>Today</vt:lpstr>
      <vt:lpstr>Key components</vt:lpstr>
      <vt:lpstr>Q:  Where are you in your HR transformation journey?</vt:lpstr>
      <vt:lpstr>Guiding principles for HR Transformation</vt:lpstr>
      <vt:lpstr>Today…</vt:lpstr>
      <vt:lpstr>Providing Good Help  to Our Employees </vt:lpstr>
      <vt:lpstr>Agenda</vt:lpstr>
      <vt:lpstr>The Ministry</vt:lpstr>
      <vt:lpstr>PowerPoint Presentation</vt:lpstr>
      <vt:lpstr>PowerPoint Presentation</vt:lpstr>
      <vt:lpstr>HROC’s Structure</vt:lpstr>
      <vt:lpstr>Approach and Target Timeline</vt:lpstr>
      <vt:lpstr>Implementation Methodology</vt:lpstr>
      <vt:lpstr>PowerPoint Presentation</vt:lpstr>
      <vt:lpstr>Enabling Technologies</vt:lpstr>
      <vt:lpstr>PowerPoint Presentation</vt:lpstr>
      <vt:lpstr>PowerPoint Presentation</vt:lpstr>
      <vt:lpstr>Statistics from Year One</vt:lpstr>
      <vt:lpstr>Successes from Year One</vt:lpstr>
      <vt:lpstr>5 Bold Steps</vt:lpstr>
      <vt:lpstr>Challenges We Overcame In Year One</vt:lpstr>
      <vt:lpstr>Challenges We Currently Face</vt:lpstr>
      <vt:lpstr>Lessons Learned from Transformation</vt:lpstr>
      <vt:lpstr>Next Steps</vt:lpstr>
      <vt:lpstr>PowerPoint Presentation</vt:lpstr>
      <vt:lpstr>Agenda</vt:lpstr>
      <vt:lpstr>Why the Service Center</vt:lpstr>
      <vt:lpstr>HR Model</vt:lpstr>
      <vt:lpstr>Process</vt:lpstr>
      <vt:lpstr>Cases By Topics</vt:lpstr>
      <vt:lpstr>Average Days to Resolve</vt:lpstr>
      <vt:lpstr>Expectations and Productivity Report – Coming…</vt:lpstr>
      <vt:lpstr>Training</vt:lpstr>
      <vt:lpstr>Future - HR Shared Services</vt:lpstr>
      <vt:lpstr>Surveys</vt:lpstr>
      <vt:lpstr>Inova eServices Center</vt:lpstr>
      <vt:lpstr>Q:  How has your HR transformation contributed to your organization’s competitive advantage?</vt:lpstr>
      <vt:lpstr>Trends affecting the evolution of shared services</vt:lpstr>
      <vt:lpstr>Where is the SSO industry today?</vt:lpstr>
      <vt:lpstr>Optimizing service delivery</vt:lpstr>
      <vt:lpstr>Leveraging digital and automation technology</vt:lpstr>
      <vt:lpstr>Data analytics and reporting</vt:lpstr>
      <vt:lpstr>Customer service</vt:lpstr>
      <vt:lpstr>Evolving talent and skills</vt:lpstr>
      <vt:lpstr>Tomorrow</vt:lpstr>
      <vt:lpstr>Q:  Have you defined guiding principles for the future-state vision of how HR will operate?</vt:lpstr>
      <vt:lpstr>Questions?</vt:lpstr>
    </vt:vector>
  </TitlesOfParts>
  <Company>Infor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Hannah Hager</cp:lastModifiedBy>
  <cp:revision>365</cp:revision>
  <dcterms:created xsi:type="dcterms:W3CDTF">2012-08-27T14:43:21Z</dcterms:created>
  <dcterms:modified xsi:type="dcterms:W3CDTF">2016-01-22T17:31:39Z</dcterms:modified>
</cp:coreProperties>
</file>